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640" r:id="rId17"/>
    <p:sldId id="536" r:id="rId18"/>
    <p:sldId id="487" r:id="rId19"/>
    <p:sldId id="488" r:id="rId20"/>
    <p:sldId id="538" r:id="rId21"/>
    <p:sldId id="539" r:id="rId22"/>
    <p:sldId id="542" r:id="rId23"/>
    <p:sldId id="545" r:id="rId24"/>
    <p:sldId id="546" r:id="rId25"/>
    <p:sldId id="544" r:id="rId26"/>
    <p:sldId id="631" r:id="rId27"/>
    <p:sldId id="589" r:id="rId28"/>
    <p:sldId id="633" r:id="rId29"/>
    <p:sldId id="634" r:id="rId30"/>
    <p:sldId id="550" r:id="rId31"/>
    <p:sldId id="602" r:id="rId32"/>
    <p:sldId id="604" r:id="rId33"/>
    <p:sldId id="615" r:id="rId34"/>
    <p:sldId id="616" r:id="rId35"/>
    <p:sldId id="614" r:id="rId36"/>
    <p:sldId id="580" r:id="rId37"/>
    <p:sldId id="561" r:id="rId38"/>
    <p:sldId id="638" r:id="rId39"/>
    <p:sldId id="639" r:id="rId40"/>
    <p:sldId id="598" r:id="rId41"/>
    <p:sldId id="557" r:id="rId42"/>
    <p:sldId id="606" r:id="rId43"/>
    <p:sldId id="565" r:id="rId44"/>
    <p:sldId id="608" r:id="rId45"/>
    <p:sldId id="609" r:id="rId46"/>
    <p:sldId id="426" r:id="rId47"/>
    <p:sldId id="585" r:id="rId48"/>
    <p:sldId id="612" r:id="rId49"/>
    <p:sldId id="440" r:id="rId50"/>
    <p:sldId id="509" r:id="rId51"/>
    <p:sldId id="510" r:id="rId52"/>
    <p:sldId id="583" r:id="rId53"/>
    <p:sldId id="531" r:id="rId54"/>
    <p:sldId id="641" r:id="rId55"/>
    <p:sldId id="618" r:id="rId56"/>
    <p:sldId id="617" r:id="rId57"/>
    <p:sldId id="619" r:id="rId58"/>
    <p:sldId id="620" r:id="rId59"/>
    <p:sldId id="621" r:id="rId60"/>
    <p:sldId id="622" r:id="rId61"/>
    <p:sldId id="623" r:id="rId62"/>
    <p:sldId id="624" r:id="rId63"/>
    <p:sldId id="625" r:id="rId64"/>
    <p:sldId id="626" r:id="rId65"/>
    <p:sldId id="627" r:id="rId66"/>
    <p:sldId id="629" r:id="rId67"/>
    <p:sldId id="551" r:id="rId68"/>
    <p:sldId id="553" r:id="rId69"/>
    <p:sldId id="554" r:id="rId70"/>
    <p:sldId id="630" r:id="rId71"/>
    <p:sldId id="481" r:id="rId72"/>
    <p:sldId id="390" r:id="rId73"/>
    <p:sldId id="511" r:id="rId74"/>
    <p:sldId id="512" r:id="rId75"/>
    <p:sldId id="513" r:id="rId76"/>
    <p:sldId id="514" r:id="rId77"/>
    <p:sldId id="283" r:id="rId78"/>
    <p:sldId id="298" r:id="rId79"/>
    <p:sldId id="428" r:id="rId80"/>
    <p:sldId id="429" r:id="rId81"/>
    <p:sldId id="430" r:id="rId82"/>
    <p:sldId id="566" r:id="rId83"/>
    <p:sldId id="435" r:id="rId84"/>
    <p:sldId id="567" r:id="rId85"/>
    <p:sldId id="475" r:id="rId86"/>
    <p:sldId id="52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4F8"/>
    <a:srgbClr val="E3F0D9"/>
    <a:srgbClr val="538233"/>
    <a:srgbClr val="C5E0B4"/>
    <a:srgbClr val="7FCA88"/>
    <a:srgbClr val="598CAC"/>
    <a:srgbClr val="005B8A"/>
    <a:srgbClr val="789E5E"/>
    <a:srgbClr val="528032"/>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391"/>
    <p:restoredTop sz="80060"/>
  </p:normalViewPr>
  <p:slideViewPr>
    <p:cSldViewPr snapToGrid="0" snapToObjects="1">
      <p:cViewPr varScale="1">
        <p:scale>
          <a:sx n="90" d="100"/>
          <a:sy n="90" d="100"/>
        </p:scale>
        <p:origin x="4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Breakout Ns by durations )156 per duration</a:t>
            </a:r>
          </a:p>
          <a:p>
            <a:endParaRPr lang="en-US" dirty="0"/>
          </a:p>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because of the variability between the range of responses given. One person might respond with depths between 1-5 meters whereas someone may overestimate overall and respond with depths between 3-12 meters. The exact numerical value of their response is not of interest however, we are more interested in how sensitive people are to changes in depth. By z-scoring we reduce the between subject variability so we can assess sensitivity.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a:p>
            <a:endParaRPr lang="en-US" dirty="0"/>
          </a:p>
          <a:p>
            <a:endParaRPr lang="en-US" dirty="0"/>
          </a:p>
          <a:p>
            <a:r>
              <a:rPr lang="en-US" dirty="0"/>
              <a:t>explain that 125 is viewing durations</a:t>
            </a:r>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viewing durations we observed a numerical increase in slope – trending at 0.08</a:t>
            </a:r>
          </a:p>
          <a:p>
            <a:endParaRPr lang="en-US" dirty="0"/>
          </a:p>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In fact at as little as 125 ms significant spatial information is accessible. &lt;SAY THIS&gt; </a:t>
            </a:r>
          </a:p>
          <a:p>
            <a:endParaRPr lang="en-US" dirty="0"/>
          </a:p>
          <a:p>
            <a:r>
              <a:rPr lang="en-US" dirty="0"/>
              <a:t>Remarkably, estimates within individual scenes differed significantly from each other even at identical depths.</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viewing durations we observed a numerical increase in slope – trending at 0.08</a:t>
            </a:r>
          </a:p>
          <a:p>
            <a:endParaRPr lang="en-US" dirty="0"/>
          </a:p>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In fact at as little as 125 ms significant spatial information is accessible. &lt;SAY THIS&gt; </a:t>
            </a:r>
          </a:p>
          <a:p>
            <a:endParaRPr lang="en-US" dirty="0"/>
          </a:p>
          <a:p>
            <a:r>
              <a:rPr lang="en-US" dirty="0"/>
              <a:t>Remarkably, estimates within individual scenes differed significantly from each other even at identical depths.</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16</a:t>
            </a:fld>
            <a:endParaRPr lang="en-US"/>
          </a:p>
        </p:txBody>
      </p:sp>
    </p:spTree>
    <p:extLst>
      <p:ext uri="{BB962C8B-B14F-4D97-AF65-F5344CB8AC3E}">
        <p14:creationId xmlns:p14="http://schemas.microsoft.com/office/powerpoint/2010/main" val="121591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endParaRPr lang="en-US" dirty="0"/>
          </a:p>
          <a:p>
            <a:r>
              <a:rPr lang="en-US" dirty="0"/>
              <a:t>Relative to the difference in depth between scenes, no need to say </a:t>
            </a:r>
            <a:r>
              <a:rPr lang="en-US" dirty="0" err="1"/>
              <a:t>kinect</a:t>
            </a:r>
            <a:endParaRPr lang="en-US" dirty="0"/>
          </a:p>
          <a:p>
            <a:endParaRPr lang="en-US" dirty="0"/>
          </a:p>
          <a:p>
            <a:r>
              <a:rPr lang="en-US" dirty="0"/>
              <a:t>For the plots, on the x axis we have the Kinect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performance is above 50 percent and SHOW THE AVERAGE </a:t>
            </a:r>
          </a:p>
          <a:p>
            <a:r>
              <a:rPr lang="en-US" dirty="0"/>
              <a:t>Slight linear relationship between depth difference and accuracy </a:t>
            </a:r>
          </a:p>
          <a:p>
            <a:r>
              <a:rPr lang="en-US" dirty="0"/>
              <a:t>Weak though</a:t>
            </a:r>
          </a:p>
          <a:p>
            <a:endParaRPr lang="en-US" dirty="0"/>
          </a:p>
          <a:p>
            <a:endParaRPr lang="en-US" dirty="0"/>
          </a:p>
          <a:p>
            <a:r>
              <a:rPr lang="en-US" dirty="0"/>
              <a:t>At 125 ms, although we observed a significant relationship between Kinect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Move this </a:t>
            </a:r>
            <a:r>
              <a:rPr lang="en-US" sz="1200" kern="1200" dirty="0" err="1">
                <a:solidFill>
                  <a:schemeClr val="tx1"/>
                </a:solidFill>
                <a:effectLst/>
                <a:latin typeface="+mn-lt"/>
                <a:ea typeface="+mn-ea"/>
                <a:cs typeface="+mn-cs"/>
              </a:rPr>
              <a:t>shpiel</a:t>
            </a:r>
            <a:r>
              <a:rPr lang="en-US" sz="1200" kern="1200" dirty="0">
                <a:solidFill>
                  <a:schemeClr val="tx1"/>
                </a:solidFill>
                <a:effectLst/>
                <a:latin typeface="+mn-lt"/>
                <a:ea typeface="+mn-ea"/>
                <a:cs typeface="+mn-cs"/>
              </a:rPr>
              <a:t> to the next slide, remove this slide </a:t>
            </a:r>
          </a:p>
          <a:p>
            <a:r>
              <a:rPr lang="en-US" sz="1200" kern="1200" dirty="0">
                <a:solidFill>
                  <a:schemeClr val="tx1"/>
                </a:solidFill>
                <a:effectLst/>
                <a:latin typeface="+mn-lt"/>
                <a:ea typeface="+mn-ea"/>
                <a:cs typeface="+mn-cs"/>
              </a:rPr>
              <a:t>Strong impression of depth even from impossible scenes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But there exists a large gap in the literature in picture perception.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t>
            </a:r>
            <a:r>
              <a:rPr lang="en-US" dirty="0" err="1"/>
              <a:t>abovev</a:t>
            </a:r>
            <a:r>
              <a:rPr lang="en-US" dirty="0"/>
              <a:t> chance but its not great </a:t>
            </a:r>
          </a:p>
          <a:p>
            <a:r>
              <a:rPr lang="en-US" dirty="0"/>
              <a:t>(include accuracy </a:t>
            </a:r>
            <a:r>
              <a:rPr lang="en-US" dirty="0" err="1"/>
              <a:t>paranthetically</a:t>
            </a:r>
            <a:r>
              <a:rPr lang="en-US" dirty="0"/>
              <a:t>)</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a:p>
            <a:r>
              <a:rPr lang="en-US" dirty="0"/>
              <a:t>Pick a better example where </a:t>
            </a:r>
            <a:r>
              <a:rPr lang="en-US" dirty="0" err="1"/>
              <a:t>resid</a:t>
            </a:r>
            <a:r>
              <a:rPr lang="en-US" dirty="0"/>
              <a:t> </a:t>
            </a:r>
            <a:r>
              <a:rPr lang="en-US" dirty="0" err="1"/>
              <a:t>corr</a:t>
            </a:r>
            <a:r>
              <a:rPr lang="en-US" dirty="0"/>
              <a:t> is dead on the line </a:t>
            </a:r>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a:p>
            <a:r>
              <a:rPr lang="en-US" dirty="0"/>
              <a:t>black </a:t>
            </a:r>
            <a:r>
              <a:rPr lang="en-US" dirty="0" err="1"/>
              <a:t>cirlce</a:t>
            </a:r>
            <a:r>
              <a:rPr lang="en-US" dirty="0"/>
              <a:t> is not clear in enough </a:t>
            </a:r>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So we would expect discrimination not to reflect ground truth or VE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a:p>
            <a:r>
              <a:rPr lang="en-US" dirty="0"/>
              <a:t>make new name for x axis </a:t>
            </a:r>
          </a:p>
          <a:p>
            <a:r>
              <a:rPr lang="en-US" dirty="0"/>
              <a:t>VE difference </a:t>
            </a:r>
          </a:p>
          <a:p>
            <a:endParaRPr lang="en-US" dirty="0"/>
          </a:p>
          <a:p>
            <a:r>
              <a:rPr lang="en-US" dirty="0"/>
              <a:t>Need to show </a:t>
            </a:r>
            <a:r>
              <a:rPr lang="en-US" dirty="0" err="1"/>
              <a:t>tha</a:t>
            </a:r>
            <a:r>
              <a:rPr lang="en-US" dirty="0"/>
              <a:t> average PC </a:t>
            </a:r>
          </a:p>
          <a:p>
            <a:r>
              <a:rPr lang="en-US" dirty="0"/>
              <a:t>do it </a:t>
            </a:r>
            <a:r>
              <a:rPr lang="en-US" dirty="0" err="1"/>
              <a:t>parathetically</a:t>
            </a:r>
            <a:r>
              <a:rPr lang="en-US" dirty="0"/>
              <a:t> on the title </a:t>
            </a:r>
          </a:p>
          <a:p>
            <a:endParaRPr lang="en-US" dirty="0"/>
          </a:p>
          <a:p>
            <a:r>
              <a:rPr lang="en-US" dirty="0"/>
              <a:t>Have the Kinect accuracy next to it to show that </a:t>
            </a:r>
            <a:r>
              <a:rPr lang="en-US" dirty="0" err="1"/>
              <a:t>ve</a:t>
            </a:r>
            <a:r>
              <a:rPr lang="en-US" dirty="0"/>
              <a:t> reg accuracy is better </a:t>
            </a:r>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3326895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a:p>
            <a:r>
              <a:rPr lang="en-US" dirty="0"/>
              <a:t>make new name for x axis </a:t>
            </a:r>
          </a:p>
          <a:p>
            <a:r>
              <a:rPr lang="en-US" dirty="0"/>
              <a:t>VE difference </a:t>
            </a:r>
          </a:p>
          <a:p>
            <a:endParaRPr lang="en-US" dirty="0"/>
          </a:p>
          <a:p>
            <a:r>
              <a:rPr lang="en-US" dirty="0"/>
              <a:t>Need to show </a:t>
            </a:r>
            <a:r>
              <a:rPr lang="en-US" dirty="0" err="1"/>
              <a:t>tha</a:t>
            </a:r>
            <a:r>
              <a:rPr lang="en-US" dirty="0"/>
              <a:t> average PC </a:t>
            </a:r>
          </a:p>
          <a:p>
            <a:r>
              <a:rPr lang="en-US" dirty="0"/>
              <a:t>do it </a:t>
            </a:r>
            <a:r>
              <a:rPr lang="en-US" dirty="0" err="1"/>
              <a:t>parathetically</a:t>
            </a:r>
            <a:r>
              <a:rPr lang="en-US" dirty="0"/>
              <a:t> on the title </a:t>
            </a:r>
          </a:p>
          <a:p>
            <a:endParaRPr lang="en-US" dirty="0"/>
          </a:p>
          <a:p>
            <a:r>
              <a:rPr lang="en-US" dirty="0"/>
              <a:t>Have the Kinect accuracy next to it to show that </a:t>
            </a:r>
            <a:r>
              <a:rPr lang="en-US" dirty="0" err="1"/>
              <a:t>ve</a:t>
            </a:r>
            <a:r>
              <a:rPr lang="en-US" dirty="0"/>
              <a:t> reg accuracy is better </a:t>
            </a:r>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919459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30</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Already started to show that there is some generalization </a:t>
            </a:r>
          </a:p>
          <a:p>
            <a:r>
              <a:rPr lang="en-US" dirty="0"/>
              <a:t>Broader set of interrelationships </a:t>
            </a:r>
          </a:p>
          <a:p>
            <a:endParaRPr lang="en-US" dirty="0"/>
          </a:p>
          <a:p>
            <a:endParaRPr lang="en-US" dirty="0"/>
          </a:p>
          <a:p>
            <a:endParaRPr lang="en-US" dirty="0"/>
          </a:p>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&lt;&lt;have aims after this slide&gt;&gt; </a:t>
            </a:r>
          </a:p>
          <a:p>
            <a:r>
              <a:rPr lang="en-US" sz="1200" kern="1200" dirty="0">
                <a:solidFill>
                  <a:schemeClr val="tx1"/>
                </a:solidFill>
                <a:effectLst/>
                <a:latin typeface="+mn-lt"/>
                <a:ea typeface="+mn-ea"/>
                <a:cs typeface="+mn-cs"/>
              </a:rPr>
              <a:t>in the absence of the right cues, we cant do this - astronaut </a:t>
            </a:r>
          </a:p>
          <a:p>
            <a:r>
              <a:rPr lang="en-US" sz="1200" kern="1200" dirty="0">
                <a:solidFill>
                  <a:schemeClr val="tx1"/>
                </a:solidFill>
                <a:effectLst/>
                <a:latin typeface="+mn-lt"/>
                <a:ea typeface="+mn-ea"/>
                <a:cs typeface="+mn-cs"/>
              </a:rPr>
              <a:t>how do we do this? </a:t>
            </a:r>
          </a:p>
          <a:p>
            <a:r>
              <a:rPr lang="en-US" sz="1200" kern="1200" dirty="0" err="1">
                <a:solidFill>
                  <a:schemeClr val="tx1"/>
                </a:solidFill>
                <a:effectLst/>
                <a:latin typeface="+mn-lt"/>
                <a:ea typeface="+mn-ea"/>
                <a:cs typeface="+mn-cs"/>
              </a:rPr>
              <a:t>judgemenrs</a:t>
            </a:r>
            <a:r>
              <a:rPr lang="en-US" sz="1200" kern="1200" dirty="0">
                <a:solidFill>
                  <a:schemeClr val="tx1"/>
                </a:solidFill>
                <a:effectLst/>
                <a:latin typeface="+mn-lt"/>
                <a:ea typeface="+mn-ea"/>
                <a:cs typeface="+mn-cs"/>
              </a:rPr>
              <a:t> are reflective </a:t>
            </a:r>
            <a:r>
              <a:rPr lang="en-US" sz="1200" kern="1200" dirty="0" err="1">
                <a:solidFill>
                  <a:schemeClr val="tx1"/>
                </a:solidFill>
                <a:effectLst/>
                <a:latin typeface="+mn-lt"/>
                <a:ea typeface="+mn-ea"/>
                <a:cs typeface="+mn-cs"/>
              </a:rPr>
              <a:t>os</a:t>
            </a:r>
            <a:r>
              <a:rPr lang="en-US" sz="1200" kern="1200" dirty="0">
                <a:solidFill>
                  <a:schemeClr val="tx1"/>
                </a:solidFill>
                <a:effectLst/>
                <a:latin typeface="+mn-lt"/>
                <a:ea typeface="+mn-ea"/>
                <a:cs typeface="+mn-cs"/>
              </a:rPr>
              <a:t> stimuli - generalization </a:t>
            </a:r>
          </a:p>
          <a:p>
            <a:r>
              <a:rPr lang="en-US" sz="1200" kern="1200" dirty="0">
                <a:solidFill>
                  <a:schemeClr val="tx1"/>
                </a:solidFill>
                <a:effectLst/>
                <a:latin typeface="+mn-lt"/>
                <a:ea typeface="+mn-ea"/>
                <a:cs typeface="+mn-cs"/>
              </a:rPr>
              <a:t>relate data to </a:t>
            </a:r>
            <a:r>
              <a:rPr lang="en-US" sz="1200" kern="1200" dirty="0" err="1">
                <a:solidFill>
                  <a:schemeClr val="tx1"/>
                </a:solidFill>
                <a:effectLst/>
                <a:latin typeface="+mn-lt"/>
                <a:ea typeface="+mn-ea"/>
                <a:cs typeface="+mn-cs"/>
              </a:rPr>
              <a:t>deatures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a:p>
            <a:endParaRPr lang="en-US" dirty="0"/>
          </a:p>
          <a:p>
            <a:r>
              <a:rPr lang="en-US" dirty="0"/>
              <a:t>https://</a:t>
            </a:r>
            <a:r>
              <a:rPr lang="en-US" dirty="0" err="1"/>
              <a:t>www.flickr.com</a:t>
            </a:r>
            <a:r>
              <a:rPr lang="en-US" dirty="0"/>
              <a:t>/photos/119730384@N04/16600888039</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discrimination data, accuracy is highly reliable across random splits and between viewing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59629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4025624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all this behavioral data to understand the relative utility of pictorial cues by tracking how behavior changes along variations in scene image features. </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cues that have been tested in real world scenes </a:t>
            </a:r>
          </a:p>
          <a:p>
            <a:pPr marL="171450" indent="-171450">
              <a:buFontTx/>
              <a:buChar char="-"/>
            </a:pPr>
            <a:r>
              <a:rPr lang="en-US" dirty="0"/>
              <a:t>People are not only capable of picking up relative depth, but they can produce reasonable estimates of absolute depth </a:t>
            </a:r>
          </a:p>
          <a:p>
            <a:pPr marL="171450" indent="-171450">
              <a:buFontTx/>
              <a:buChar char="-"/>
            </a:pPr>
            <a:r>
              <a:rPr lang="en-US" dirty="0"/>
              <a:t>Familiar size is important here </a:t>
            </a:r>
          </a:p>
          <a:p>
            <a:endParaRPr lang="en-US" dirty="0"/>
          </a:p>
          <a:p>
            <a:r>
              <a:rPr lang="en-US" dirty="0"/>
              <a:t>We have developed an algorithmic approach to quantifying cues such as those listed here, which widely vary in our database of images. </a:t>
            </a:r>
          </a:p>
          <a:p>
            <a:endParaRPr lang="en-US" dirty="0"/>
          </a:p>
          <a:p>
            <a:endParaRPr lang="en-US" dirty="0"/>
          </a:p>
          <a:p>
            <a:endParaRPr lang="en-US" dirty="0"/>
          </a:p>
          <a:p>
            <a:r>
              <a:rPr lang="en-US" dirty="0"/>
              <a:t>&lt;that we are working to complete so that we can directly test for the utility of each cue in our set of selected scenes.&gt;</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endParaRPr lang="en-US" dirty="0"/>
          </a:p>
          <a:p>
            <a:r>
              <a:rPr lang="en-US" dirty="0"/>
              <a:t>With a measure of size for each object we can assess the impact of the ground plane, familiar size, and many other cues. </a:t>
            </a:r>
          </a:p>
          <a:p>
            <a:endParaRPr lang="en-US" dirty="0"/>
          </a:p>
          <a:p>
            <a:r>
              <a:rPr lang="en-US" dirty="0"/>
              <a:t>We hope to produce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our stimuli, if we go back to our astronaut example </a:t>
            </a:r>
          </a:p>
          <a:p>
            <a:r>
              <a:rPr lang="en-US" dirty="0"/>
              <a:t>We have so little semantic information </a:t>
            </a:r>
          </a:p>
          <a:p>
            <a:r>
              <a:rPr lang="en-US" dirty="0"/>
              <a:t>All of us, </a:t>
            </a:r>
            <a:r>
              <a:rPr lang="en-US" dirty="0" err="1"/>
              <a:t>im</a:t>
            </a:r>
            <a:r>
              <a:rPr lang="en-US" dirty="0"/>
              <a:t> assuming, are unfamiliar with the moon and have no reference frame for the familiar size of these objects – so id guess there would be a lot of variability in responses. </a:t>
            </a:r>
          </a:p>
          <a:p>
            <a:endParaRPr lang="en-US" dirty="0"/>
          </a:p>
          <a:p>
            <a:r>
              <a:rPr lang="en-US" dirty="0"/>
              <a:t>But I hope I have convinced you that this </a:t>
            </a:r>
            <a:r>
              <a:rPr lang="en-US" dirty="0" err="1"/>
              <a:t>variabililty</a:t>
            </a:r>
            <a:r>
              <a:rPr lang="en-US" dirty="0"/>
              <a:t> and error is at the crux of understanding human spatial perception. It is therefore critical that we test spatial perception in scenes that we navigate on a daily basis so we can predict errors that may be made. </a:t>
            </a:r>
          </a:p>
        </p:txBody>
      </p:sp>
      <p:sp>
        <p:nvSpPr>
          <p:cNvPr id="4" name="Slide Number Placeholder 3"/>
          <p:cNvSpPr>
            <a:spLocks noGrp="1"/>
          </p:cNvSpPr>
          <p:nvPr>
            <p:ph type="sldNum" sz="quarter" idx="5"/>
          </p:nvPr>
        </p:nvSpPr>
        <p:spPr/>
        <p:txBody>
          <a:bodyPr/>
          <a:lstStyle/>
          <a:p>
            <a:fld id="{7101A92E-6ADC-7A4A-BE34-9217B288BD0B}" type="slidenum">
              <a:rPr lang="en-US" smtClean="0"/>
              <a:t>48</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JUST the first question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Will use two paradigms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But we need ground truth to know so we use SUNRGBD </a:t>
            </a:r>
            <a:r>
              <a:rPr lang="en-US" sz="1200" kern="1200" dirty="0" err="1">
                <a:solidFill>
                  <a:schemeClr val="tx1"/>
                </a:solidFill>
                <a:effectLst/>
                <a:latin typeface="+mn-lt"/>
                <a:ea typeface="+mn-ea"/>
                <a:cs typeface="+mn-cs"/>
              </a:rPr>
              <a:t>databse</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Wingdings" pitchFamily="2" charset="2"/>
              </a:rPr>
              <a:t> go </a:t>
            </a:r>
            <a:r>
              <a:rPr lang="en-US" sz="1200" kern="1200" dirty="0" err="1">
                <a:solidFill>
                  <a:schemeClr val="tx1"/>
                </a:solidFill>
                <a:effectLst/>
                <a:latin typeface="+mn-lt"/>
                <a:ea typeface="+mn-ea"/>
                <a:cs typeface="+mn-cs"/>
                <a:sym typeface="Wingdings" pitchFamily="2" charset="2"/>
              </a:rPr>
              <a:t>straigt</a:t>
            </a:r>
            <a:r>
              <a:rPr lang="en-US" sz="1200" kern="1200" dirty="0">
                <a:solidFill>
                  <a:schemeClr val="tx1"/>
                </a:solidFill>
                <a:effectLst/>
                <a:latin typeface="+mn-lt"/>
                <a:ea typeface="+mn-ea"/>
                <a:cs typeface="+mn-cs"/>
                <a:sym typeface="Wingdings" pitchFamily="2" charset="2"/>
              </a:rPr>
              <a:t> to stimulus selection slide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 a slide with the big picture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astronaut first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remove </a:t>
            </a:r>
            <a:r>
              <a:rPr lang="en-US" sz="1200" kern="1200" dirty="0" err="1">
                <a:solidFill>
                  <a:schemeClr val="tx1"/>
                </a:solidFill>
                <a:effectLst/>
                <a:latin typeface="+mn-lt"/>
                <a:ea typeface="+mn-ea"/>
                <a:cs typeface="+mn-cs"/>
              </a:rPr>
              <a:t>expeirmental</a:t>
            </a:r>
            <a:r>
              <a:rPr lang="en-US" sz="1200" kern="1200" dirty="0">
                <a:solidFill>
                  <a:schemeClr val="tx1"/>
                </a:solidFill>
                <a:effectLst/>
                <a:latin typeface="+mn-lt"/>
                <a:ea typeface="+mn-ea"/>
                <a:cs typeface="+mn-cs"/>
              </a:rPr>
              <a:t> paradigms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make the title the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52</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56</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63</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Does behavior vary across individual scenes and does it generalize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Based only on stimulus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Want to make sure behavior is not driven by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design capitalizes on crowd-sourced data collection pipeline and a large image database to clarify spatial information processing in pictured scenes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see how sensitivity to distance changed over time. </a:t>
            </a:r>
          </a:p>
          <a:p>
            <a:r>
              <a:rPr lang="en-US" dirty="0"/>
              <a:t>We employed </a:t>
            </a:r>
            <a:r>
              <a:rPr lang="en-US" dirty="0" err="1"/>
              <a:t>latin</a:t>
            </a:r>
            <a:r>
              <a:rPr lang="en-US" dirty="0"/>
              <a:t> square counterbalancing to control for hysteresis effects such that each participant saw a unique trial order. </a:t>
            </a:r>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11/15/22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11/15/22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11/15/22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11/15/22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11/15/22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11/15/22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11/15/22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11/15/22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11/15/22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11/15/22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11/15/22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11/15/22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0.tif"/><Relationship Id="rId7"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3.svg"/><Relationship Id="rId11" Type="http://schemas.openxmlformats.org/officeDocument/2006/relationships/image" Target="../media/image7.png"/><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1.jpg"/></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1.jpg"/></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96.jpg"/><Relationship Id="rId4" Type="http://schemas.openxmlformats.org/officeDocument/2006/relationships/image" Target="../media/image95.png"/></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2067"/>
            <a:ext cx="11590422" cy="5977197"/>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2067"/>
            <a:ext cx="601579" cy="5709195"/>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04519" y="702863"/>
            <a:ext cx="10977078" cy="2726137"/>
          </a:xfrm>
        </p:spPr>
        <p:txBody>
          <a:bodyPr>
            <a:noAutofit/>
          </a:bodyPr>
          <a:lstStyle/>
          <a:p>
            <a:pPr>
              <a:lnSpc>
                <a:spcPct val="100000"/>
              </a:lnSpc>
              <a:spcAft>
                <a:spcPts val="1800"/>
              </a:spcAft>
            </a:pPr>
            <a:r>
              <a:rPr lang="en-US" b="1" dirty="0"/>
              <a:t>A Novel Generalization between </a:t>
            </a:r>
            <a:br>
              <a:rPr lang="en-US" b="1" dirty="0"/>
            </a:br>
            <a:r>
              <a:rPr lang="en-US" b="1" dirty="0"/>
              <a:t>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35823" y="3553316"/>
            <a:ext cx="12191999" cy="920426"/>
          </a:xfrm>
        </p:spPr>
        <p:txBody>
          <a:bodyPr>
            <a:noAutofit/>
          </a:bodyPr>
          <a:lstStyle/>
          <a:p>
            <a:pPr>
              <a:lnSpc>
                <a:spcPct val="100000"/>
              </a:lnSpc>
            </a:pPr>
            <a:r>
              <a:rPr lang="en-US" sz="2500" dirty="0"/>
              <a:t>Prachi Mahableshwarkar</a:t>
            </a:r>
            <a:r>
              <a:rPr lang="en-US" sz="2500" baseline="30000" dirty="0"/>
              <a:t>1</a:t>
            </a:r>
            <a:r>
              <a:rPr lang="en-US" sz="2500" dirty="0"/>
              <a:t>, Lindsay Houck</a:t>
            </a:r>
            <a:r>
              <a:rPr lang="en-US" sz="2500" baseline="30000" dirty="0"/>
              <a:t>2</a:t>
            </a:r>
            <a:r>
              <a:rPr lang="en-US" sz="2500" dirty="0"/>
              <a:t>, Dwight Kravitz</a:t>
            </a:r>
            <a:r>
              <a:rPr lang="en-US" sz="2500" baseline="30000" dirty="0"/>
              <a:t>1</a:t>
            </a:r>
            <a:r>
              <a:rPr lang="en-US" sz="2500" dirty="0"/>
              <a:t>, John Philbeck</a:t>
            </a:r>
            <a:r>
              <a:rPr lang="en-US" sz="2500" baseline="30000" dirty="0"/>
              <a:t>1</a:t>
            </a:r>
            <a:endParaRPr lang="en-US" sz="25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a:p>
            <a:pPr>
              <a:lnSpc>
                <a:spcPct val="100000"/>
              </a:lnSpc>
            </a:pPr>
            <a:endParaRPr lang="en-US" sz="2200" dirty="0"/>
          </a:p>
          <a:p>
            <a:pPr>
              <a:lnSpc>
                <a:spcPct val="100000"/>
              </a:lnSpc>
            </a:pPr>
            <a:r>
              <a:rPr lang="en-US" sz="1800" dirty="0"/>
              <a:t>OPAM 2022</a:t>
            </a:r>
          </a:p>
        </p:txBody>
      </p:sp>
      <p:sp>
        <p:nvSpPr>
          <p:cNvPr id="7" name="Rectangle 6">
            <a:extLst>
              <a:ext uri="{FF2B5EF4-FFF2-40B4-BE49-F238E27FC236}">
                <a16:creationId xmlns:a16="http://schemas.microsoft.com/office/drawing/2014/main" id="{52A108A0-2F27-8C2E-559D-038C301F81C2}"/>
              </a:ext>
            </a:extLst>
          </p:cNvPr>
          <p:cNvSpPr/>
          <p:nvPr/>
        </p:nvSpPr>
        <p:spPr>
          <a:xfrm>
            <a:off x="0" y="5518485"/>
            <a:ext cx="12192000" cy="17789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555767" y="5513082"/>
            <a:ext cx="1380156" cy="1245331"/>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145951" y="5666860"/>
            <a:ext cx="3092666" cy="1399431"/>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445641" y="6784328"/>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FFD90-577D-9253-AD0A-6B110C99F716}"/>
              </a:ext>
            </a:extLst>
          </p:cNvPr>
          <p:cNvPicPr>
            <a:picLocks noChangeAspect="1"/>
          </p:cNvPicPr>
          <p:nvPr/>
        </p:nvPicPr>
        <p:blipFill>
          <a:blip r:embed="rId3"/>
          <a:stretch>
            <a:fillRect/>
          </a:stretch>
        </p:blipFill>
        <p:spPr>
          <a:xfrm>
            <a:off x="7872702" y="1159050"/>
            <a:ext cx="4086844" cy="4048142"/>
          </a:xfrm>
          <a:prstGeom prst="rect">
            <a:avLst/>
          </a:prstGeom>
        </p:spPr>
      </p:pic>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a:t>Linear Model of Individual Stimuli </a:t>
            </a:r>
            <a:endParaRPr lang="en-US" b="1" dirty="0"/>
          </a:p>
        </p:txBody>
      </p:sp>
      <p:pic>
        <p:nvPicPr>
          <p:cNvPr id="3" name="Picture 2" descr="A desk and chair in a room&#10;&#10;Description automatically generated with medium confidence">
            <a:extLst>
              <a:ext uri="{FF2B5EF4-FFF2-40B4-BE49-F238E27FC236}">
                <a16:creationId xmlns:a16="http://schemas.microsoft.com/office/drawing/2014/main" id="{C8D3F00A-1882-8A68-4FAF-1FCDEBDDCAA1}"/>
              </a:ext>
            </a:extLst>
          </p:cNvPr>
          <p:cNvPicPr>
            <a:picLocks noChangeAspect="1"/>
          </p:cNvPicPr>
          <p:nvPr/>
        </p:nvPicPr>
        <p:blipFill>
          <a:blip r:embed="rId4"/>
          <a:stretch>
            <a:fillRect/>
          </a:stretch>
        </p:blipFill>
        <p:spPr>
          <a:xfrm>
            <a:off x="4049643" y="3995542"/>
            <a:ext cx="3259668" cy="2366608"/>
          </a:xfrm>
          <a:prstGeom prst="rect">
            <a:avLst/>
          </a:prstGeom>
        </p:spPr>
      </p:pic>
      <p:pic>
        <p:nvPicPr>
          <p:cNvPr id="5" name="Picture 4" descr="A picture containing floor, indoor, wall, room&#10;&#10;Description automatically generated">
            <a:extLst>
              <a:ext uri="{FF2B5EF4-FFF2-40B4-BE49-F238E27FC236}">
                <a16:creationId xmlns:a16="http://schemas.microsoft.com/office/drawing/2014/main" id="{55966AC3-9EDB-36AC-797D-44386B4F09FD}"/>
              </a:ext>
            </a:extLst>
          </p:cNvPr>
          <p:cNvPicPr>
            <a:picLocks noChangeAspect="1"/>
          </p:cNvPicPr>
          <p:nvPr/>
        </p:nvPicPr>
        <p:blipFill>
          <a:blip r:embed="rId5"/>
          <a:stretch>
            <a:fillRect/>
          </a:stretch>
        </p:blipFill>
        <p:spPr>
          <a:xfrm>
            <a:off x="620957" y="1448757"/>
            <a:ext cx="3259668" cy="2366608"/>
          </a:xfrm>
          <a:prstGeom prst="rect">
            <a:avLst/>
          </a:prstGeom>
        </p:spPr>
      </p:pic>
      <p:pic>
        <p:nvPicPr>
          <p:cNvPr id="7" name="Picture 6" descr="A picture containing text, indoor, floor, area&#10;&#10;Description automatically generated">
            <a:extLst>
              <a:ext uri="{FF2B5EF4-FFF2-40B4-BE49-F238E27FC236}">
                <a16:creationId xmlns:a16="http://schemas.microsoft.com/office/drawing/2014/main" id="{7B9378E1-DDCE-55A2-CCC7-AACAD6224C7A}"/>
              </a:ext>
            </a:extLst>
          </p:cNvPr>
          <p:cNvPicPr>
            <a:picLocks noChangeAspect="1"/>
          </p:cNvPicPr>
          <p:nvPr/>
        </p:nvPicPr>
        <p:blipFill>
          <a:blip r:embed="rId6"/>
          <a:stretch>
            <a:fillRect/>
          </a:stretch>
        </p:blipFill>
        <p:spPr>
          <a:xfrm>
            <a:off x="620957" y="4027721"/>
            <a:ext cx="3259668" cy="2366608"/>
          </a:xfrm>
          <a:prstGeom prst="rect">
            <a:avLst/>
          </a:prstGeom>
        </p:spPr>
      </p:pic>
      <p:pic>
        <p:nvPicPr>
          <p:cNvPr id="4" name="Picture 3" descr="A kitchen with white cabinets&#10;&#10;Description automatically generated with low confidence">
            <a:extLst>
              <a:ext uri="{FF2B5EF4-FFF2-40B4-BE49-F238E27FC236}">
                <a16:creationId xmlns:a16="http://schemas.microsoft.com/office/drawing/2014/main" id="{EF986055-345D-AD32-86C7-1F7311AEBB23}"/>
              </a:ext>
            </a:extLst>
          </p:cNvPr>
          <p:cNvPicPr>
            <a:picLocks noChangeAspect="1"/>
          </p:cNvPicPr>
          <p:nvPr/>
        </p:nvPicPr>
        <p:blipFill>
          <a:blip r:embed="rId7"/>
          <a:stretch>
            <a:fillRect/>
          </a:stretch>
        </p:blipFill>
        <p:spPr>
          <a:xfrm>
            <a:off x="4049643" y="1448757"/>
            <a:ext cx="3259668" cy="2366608"/>
          </a:xfrm>
          <a:prstGeom prst="rect">
            <a:avLst/>
          </a:prstGeom>
        </p:spPr>
      </p:pic>
    </p:spTree>
    <p:extLst>
      <p:ext uri="{BB962C8B-B14F-4D97-AF65-F5344CB8AC3E}">
        <p14:creationId xmlns:p14="http://schemas.microsoft.com/office/powerpoint/2010/main" val="213167383"/>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4D07F4-39A2-EF11-D5E6-0D813C615895}"/>
              </a:ext>
            </a:extLst>
          </p:cNvPr>
          <p:cNvGrpSpPr/>
          <p:nvPr/>
        </p:nvGrpSpPr>
        <p:grpSpPr>
          <a:xfrm>
            <a:off x="0" y="4804989"/>
            <a:ext cx="2882389" cy="1667238"/>
            <a:chOff x="0" y="4804989"/>
            <a:chExt cx="2882389" cy="1667238"/>
          </a:xfrm>
        </p:grpSpPr>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4" name="Picture 3">
              <a:extLst>
                <a:ext uri="{FF2B5EF4-FFF2-40B4-BE49-F238E27FC236}">
                  <a16:creationId xmlns:a16="http://schemas.microsoft.com/office/drawing/2014/main" id="{BAEDCEFF-BB69-3ED9-1BE2-90AD6D13DE94}"/>
                </a:ext>
              </a:extLst>
            </p:cNvPr>
            <p:cNvPicPr>
              <a:picLocks noChangeAspect="1"/>
            </p:cNvPicPr>
            <p:nvPr/>
          </p:nvPicPr>
          <p:blipFill rotWithShape="1">
            <a:blip r:embed="rId3"/>
            <a:srcRect l="11158" t="45451" r="61045" b="11503"/>
            <a:stretch/>
          </p:blipFill>
          <p:spPr>
            <a:xfrm>
              <a:off x="1288248" y="4804989"/>
              <a:ext cx="1594141" cy="1583936"/>
            </a:xfrm>
            <a:prstGeom prst="rect">
              <a:avLst/>
            </a:prstGeom>
          </p:spPr>
        </p:pic>
      </p:grpSp>
      <p:sp>
        <p:nvSpPr>
          <p:cNvPr id="15" name="TextBox 14">
            <a:extLst>
              <a:ext uri="{FF2B5EF4-FFF2-40B4-BE49-F238E27FC236}">
                <a16:creationId xmlns:a16="http://schemas.microsoft.com/office/drawing/2014/main" id="{ACFB0754-8D30-D3CA-5A78-2A38A93A5E2E}"/>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6" name="Title 1">
            <a:extLst>
              <a:ext uri="{FF2B5EF4-FFF2-40B4-BE49-F238E27FC236}">
                <a16:creationId xmlns:a16="http://schemas.microsoft.com/office/drawing/2014/main" id="{251BCBD3-6C08-AD91-33E6-6A2E6DC267E8}"/>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grpSp>
        <p:nvGrpSpPr>
          <p:cNvPr id="8" name="Group 7">
            <a:extLst>
              <a:ext uri="{FF2B5EF4-FFF2-40B4-BE49-F238E27FC236}">
                <a16:creationId xmlns:a16="http://schemas.microsoft.com/office/drawing/2014/main" id="{CD83467C-70A4-5F17-E18F-B7C89BD7D111}"/>
              </a:ext>
            </a:extLst>
          </p:cNvPr>
          <p:cNvGrpSpPr/>
          <p:nvPr/>
        </p:nvGrpSpPr>
        <p:grpSpPr>
          <a:xfrm>
            <a:off x="72428" y="588044"/>
            <a:ext cx="3997011" cy="4068090"/>
            <a:chOff x="72428" y="736899"/>
            <a:chExt cx="3997011" cy="4068090"/>
          </a:xfrm>
        </p:grpSpPr>
        <p:grpSp>
          <p:nvGrpSpPr>
            <p:cNvPr id="9" name="Group 8">
              <a:extLst>
                <a:ext uri="{FF2B5EF4-FFF2-40B4-BE49-F238E27FC236}">
                  <a16:creationId xmlns:a16="http://schemas.microsoft.com/office/drawing/2014/main" id="{27A37BB4-8D91-4CEE-9F66-0015AF0FC677}"/>
                </a:ext>
              </a:extLst>
            </p:cNvPr>
            <p:cNvGrpSpPr/>
            <p:nvPr/>
          </p:nvGrpSpPr>
          <p:grpSpPr>
            <a:xfrm>
              <a:off x="72428" y="736899"/>
              <a:ext cx="3997011" cy="4068090"/>
              <a:chOff x="72428" y="736899"/>
              <a:chExt cx="3997011" cy="4068090"/>
            </a:xfrm>
          </p:grpSpPr>
          <p:pic>
            <p:nvPicPr>
              <p:cNvPr id="12" name="Picture 11" descr="Chart, scatter chart&#10;&#10;Description automatically generated">
                <a:extLst>
                  <a:ext uri="{FF2B5EF4-FFF2-40B4-BE49-F238E27FC236}">
                    <a16:creationId xmlns:a16="http://schemas.microsoft.com/office/drawing/2014/main" id="{2ABF874D-EB79-84BD-68BF-B1F647EA78B0}"/>
                  </a:ext>
                </a:extLst>
              </p:cNvPr>
              <p:cNvPicPr>
                <a:picLocks noChangeAspect="1"/>
              </p:cNvPicPr>
              <p:nvPr/>
            </p:nvPicPr>
            <p:blipFill>
              <a:blip r:embed="rId4"/>
              <a:stretch>
                <a:fillRect/>
              </a:stretch>
            </p:blipFill>
            <p:spPr>
              <a:xfrm>
                <a:off x="72428" y="745889"/>
                <a:ext cx="3997011" cy="4059100"/>
              </a:xfrm>
              <a:prstGeom prst="rect">
                <a:avLst/>
              </a:prstGeom>
            </p:spPr>
          </p:pic>
          <p:sp>
            <p:nvSpPr>
              <p:cNvPr id="13" name="Rectangle 12">
                <a:extLst>
                  <a:ext uri="{FF2B5EF4-FFF2-40B4-BE49-F238E27FC236}">
                    <a16:creationId xmlns:a16="http://schemas.microsoft.com/office/drawing/2014/main" id="{6821E8D0-A0E7-F46A-1417-43689E8279F3}"/>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40D230F-2761-0645-7B58-DDF707324C10}"/>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sp>
        <p:nvSpPr>
          <p:cNvPr id="2" name="TextBox 1">
            <a:extLst>
              <a:ext uri="{FF2B5EF4-FFF2-40B4-BE49-F238E27FC236}">
                <a16:creationId xmlns:a16="http://schemas.microsoft.com/office/drawing/2014/main" id="{E25B83B8-0998-8D20-CC6D-87A179608E27}"/>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7" name="Picture 6">
            <a:extLst>
              <a:ext uri="{FF2B5EF4-FFF2-40B4-BE49-F238E27FC236}">
                <a16:creationId xmlns:a16="http://schemas.microsoft.com/office/drawing/2014/main" id="{E53DB6FF-C03B-C974-52F0-17C47AF886CD}"/>
              </a:ext>
            </a:extLst>
          </p:cNvPr>
          <p:cNvPicPr>
            <a:picLocks noChangeAspect="1"/>
          </p:cNvPicPr>
          <p:nvPr/>
        </p:nvPicPr>
        <p:blipFill rotWithShape="1">
          <a:blip r:embed="rId3"/>
          <a:srcRect l="11158" t="45451" r="30024" b="11503"/>
          <a:stretch/>
        </p:blipFill>
        <p:spPr>
          <a:xfrm>
            <a:off x="1288248" y="4804989"/>
            <a:ext cx="3368812" cy="1581912"/>
          </a:xfrm>
          <a:prstGeom prst="rect">
            <a:avLst/>
          </a:prstGeom>
        </p:spPr>
      </p:pic>
      <p:sp>
        <p:nvSpPr>
          <p:cNvPr id="8" name="TextBox 7">
            <a:extLst>
              <a:ext uri="{FF2B5EF4-FFF2-40B4-BE49-F238E27FC236}">
                <a16:creationId xmlns:a16="http://schemas.microsoft.com/office/drawing/2014/main" id="{47029FBE-51D3-4A5C-421E-C464CE0C9E27}"/>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11" name="Group 10">
            <a:extLst>
              <a:ext uri="{FF2B5EF4-FFF2-40B4-BE49-F238E27FC236}">
                <a16:creationId xmlns:a16="http://schemas.microsoft.com/office/drawing/2014/main" id="{354401C8-42EE-05A6-F475-D2262E06D100}"/>
              </a:ext>
            </a:extLst>
          </p:cNvPr>
          <p:cNvGrpSpPr/>
          <p:nvPr/>
        </p:nvGrpSpPr>
        <p:grpSpPr>
          <a:xfrm>
            <a:off x="72428" y="588044"/>
            <a:ext cx="3997011" cy="4068090"/>
            <a:chOff x="72428" y="736899"/>
            <a:chExt cx="3997011" cy="4068090"/>
          </a:xfrm>
        </p:grpSpPr>
        <p:grpSp>
          <p:nvGrpSpPr>
            <p:cNvPr id="12" name="Group 11">
              <a:extLst>
                <a:ext uri="{FF2B5EF4-FFF2-40B4-BE49-F238E27FC236}">
                  <a16:creationId xmlns:a16="http://schemas.microsoft.com/office/drawing/2014/main" id="{3DB87039-BDCD-2F6B-5C58-D4B2004DA145}"/>
                </a:ext>
              </a:extLst>
            </p:cNvPr>
            <p:cNvGrpSpPr/>
            <p:nvPr/>
          </p:nvGrpSpPr>
          <p:grpSpPr>
            <a:xfrm>
              <a:off x="72428" y="736899"/>
              <a:ext cx="3997011" cy="4068090"/>
              <a:chOff x="72428" y="736899"/>
              <a:chExt cx="3997011" cy="4068090"/>
            </a:xfrm>
          </p:grpSpPr>
          <p:pic>
            <p:nvPicPr>
              <p:cNvPr id="14" name="Picture 13" descr="Chart, scatter chart&#10;&#10;Description automatically generated">
                <a:extLst>
                  <a:ext uri="{FF2B5EF4-FFF2-40B4-BE49-F238E27FC236}">
                    <a16:creationId xmlns:a16="http://schemas.microsoft.com/office/drawing/2014/main" id="{53E19052-8532-DD97-4869-D12A481D42FE}"/>
                  </a:ext>
                </a:extLst>
              </p:cNvPr>
              <p:cNvPicPr>
                <a:picLocks noChangeAspect="1"/>
              </p:cNvPicPr>
              <p:nvPr/>
            </p:nvPicPr>
            <p:blipFill>
              <a:blip r:embed="rId4"/>
              <a:stretch>
                <a:fillRect/>
              </a:stretch>
            </p:blipFill>
            <p:spPr>
              <a:xfrm>
                <a:off x="72428" y="745889"/>
                <a:ext cx="3997011" cy="4059100"/>
              </a:xfrm>
              <a:prstGeom prst="rect">
                <a:avLst/>
              </a:prstGeom>
            </p:spPr>
          </p:pic>
          <p:sp>
            <p:nvSpPr>
              <p:cNvPr id="15" name="Rectangle 14">
                <a:extLst>
                  <a:ext uri="{FF2B5EF4-FFF2-40B4-BE49-F238E27FC236}">
                    <a16:creationId xmlns:a16="http://schemas.microsoft.com/office/drawing/2014/main" id="{BD63253A-20A5-79B2-DA64-157FBE5D2070}"/>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9029A40-AC0F-461A-E63D-9D81CF4C4703}"/>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grpSp>
        <p:nvGrpSpPr>
          <p:cNvPr id="16" name="Group 15">
            <a:extLst>
              <a:ext uri="{FF2B5EF4-FFF2-40B4-BE49-F238E27FC236}">
                <a16:creationId xmlns:a16="http://schemas.microsoft.com/office/drawing/2014/main" id="{46351C48-61B3-C8A3-3F31-09485ABC4AE3}"/>
              </a:ext>
            </a:extLst>
          </p:cNvPr>
          <p:cNvGrpSpPr/>
          <p:nvPr/>
        </p:nvGrpSpPr>
        <p:grpSpPr>
          <a:xfrm>
            <a:off x="4206945" y="579054"/>
            <a:ext cx="3778110" cy="4068090"/>
            <a:chOff x="4206945" y="727909"/>
            <a:chExt cx="3778110" cy="4068090"/>
          </a:xfrm>
        </p:grpSpPr>
        <p:grpSp>
          <p:nvGrpSpPr>
            <p:cNvPr id="25" name="Group 24">
              <a:extLst>
                <a:ext uri="{FF2B5EF4-FFF2-40B4-BE49-F238E27FC236}">
                  <a16:creationId xmlns:a16="http://schemas.microsoft.com/office/drawing/2014/main" id="{04CDE0DF-EA49-2891-DF0A-FE1C7F65DABF}"/>
                </a:ext>
              </a:extLst>
            </p:cNvPr>
            <p:cNvGrpSpPr/>
            <p:nvPr/>
          </p:nvGrpSpPr>
          <p:grpSpPr>
            <a:xfrm>
              <a:off x="4206945" y="727909"/>
              <a:ext cx="3778110" cy="4068090"/>
              <a:chOff x="4206945" y="727909"/>
              <a:chExt cx="3778110" cy="4068090"/>
            </a:xfrm>
          </p:grpSpPr>
          <p:pic>
            <p:nvPicPr>
              <p:cNvPr id="27" name="Picture 26" descr="Chart, scatter chart&#10;&#10;Description automatically generated">
                <a:extLst>
                  <a:ext uri="{FF2B5EF4-FFF2-40B4-BE49-F238E27FC236}">
                    <a16:creationId xmlns:a16="http://schemas.microsoft.com/office/drawing/2014/main" id="{3EEB84A2-F7F5-ECA4-881F-D3A67B60FFC1}"/>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28" name="Rectangle 27">
                <a:extLst>
                  <a:ext uri="{FF2B5EF4-FFF2-40B4-BE49-F238E27FC236}">
                    <a16:creationId xmlns:a16="http://schemas.microsoft.com/office/drawing/2014/main" id="{2CD5BB34-E050-BBB5-7951-FCEF985BCD4D}"/>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364F607-C8E0-D852-0C63-1132A29CA14B}"/>
                </a:ext>
              </a:extLst>
            </p:cNvPr>
            <p:cNvSpPr txBox="1"/>
            <p:nvPr/>
          </p:nvSpPr>
          <p:spPr>
            <a:xfrm>
              <a:off x="5739137" y="830836"/>
              <a:ext cx="1288247" cy="492443"/>
            </a:xfrm>
            <a:prstGeom prst="rect">
              <a:avLst/>
            </a:prstGeom>
            <a:noFill/>
          </p:spPr>
          <p:txBody>
            <a:bodyPr wrap="square" rtlCol="0">
              <a:spAutoFit/>
            </a:bodyPr>
            <a:lstStyle/>
            <a:p>
              <a:pPr algn="ctr"/>
              <a:r>
                <a:rPr lang="en-US" sz="2500" dirty="0"/>
                <a:t>250 ms</a:t>
              </a:r>
            </a:p>
          </p:txBody>
        </p:sp>
      </p:grpSp>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E00FDE-D099-F023-0168-6DE052FC99B4}"/>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5" name="TextBox 4">
            <a:extLst>
              <a:ext uri="{FF2B5EF4-FFF2-40B4-BE49-F238E27FC236}">
                <a16:creationId xmlns:a16="http://schemas.microsoft.com/office/drawing/2014/main" id="{2C282250-9611-CBED-C646-15C39D9DBAA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41" name="Group 40">
            <a:extLst>
              <a:ext uri="{FF2B5EF4-FFF2-40B4-BE49-F238E27FC236}">
                <a16:creationId xmlns:a16="http://schemas.microsoft.com/office/drawing/2014/main" id="{AAF6DBEB-7084-FD04-2B74-DA6D38B81550}"/>
              </a:ext>
            </a:extLst>
          </p:cNvPr>
          <p:cNvGrpSpPr/>
          <p:nvPr/>
        </p:nvGrpSpPr>
        <p:grpSpPr>
          <a:xfrm>
            <a:off x="0" y="4804989"/>
            <a:ext cx="6383261" cy="1667238"/>
            <a:chOff x="0" y="4804989"/>
            <a:chExt cx="6383261" cy="1667238"/>
          </a:xfrm>
        </p:grpSpPr>
        <p:pic>
          <p:nvPicPr>
            <p:cNvPr id="6" name="Picture 5">
              <a:extLst>
                <a:ext uri="{FF2B5EF4-FFF2-40B4-BE49-F238E27FC236}">
                  <a16:creationId xmlns:a16="http://schemas.microsoft.com/office/drawing/2014/main" id="{54128676-E3CB-9C19-B6B8-958DF62CD1D1}"/>
                </a:ext>
              </a:extLst>
            </p:cNvPr>
            <p:cNvPicPr>
              <a:picLocks noChangeAspect="1"/>
            </p:cNvPicPr>
            <p:nvPr/>
          </p:nvPicPr>
          <p:blipFill rotWithShape="1">
            <a:blip r:embed="rId3"/>
            <a:srcRect l="11158" t="45451" b="11503"/>
            <a:stretch/>
          </p:blipFill>
          <p:spPr>
            <a:xfrm>
              <a:off x="1288248" y="4804989"/>
              <a:ext cx="5095013" cy="1583936"/>
            </a:xfrm>
            <a:prstGeom prst="rect">
              <a:avLst/>
            </a:prstGeom>
          </p:spPr>
        </p:pic>
        <p:sp>
          <p:nvSpPr>
            <p:cNvPr id="19" name="TextBox 18">
              <a:extLst>
                <a:ext uri="{FF2B5EF4-FFF2-40B4-BE49-F238E27FC236}">
                  <a16:creationId xmlns:a16="http://schemas.microsoft.com/office/drawing/2014/main" id="{69982B8C-AE55-3461-6A93-E2B7845512B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grpSp>
      <p:sp>
        <p:nvSpPr>
          <p:cNvPr id="16" name="TextBox 15">
            <a:extLst>
              <a:ext uri="{FF2B5EF4-FFF2-40B4-BE49-F238E27FC236}">
                <a16:creationId xmlns:a16="http://schemas.microsoft.com/office/drawing/2014/main" id="{0D4307E0-4CB1-6D47-E170-E9DDD7D805D4}"/>
              </a:ext>
            </a:extLst>
          </p:cNvPr>
          <p:cNvSpPr txBox="1"/>
          <p:nvPr/>
        </p:nvSpPr>
        <p:spPr>
          <a:xfrm>
            <a:off x="4983658" y="6006080"/>
            <a:ext cx="844952" cy="381965"/>
          </a:xfrm>
          <a:prstGeom prst="rect">
            <a:avLst/>
          </a:prstGeom>
          <a:noFill/>
        </p:spPr>
        <p:txBody>
          <a:bodyPr wrap="square" rtlCol="0">
            <a:spAutoFit/>
          </a:bodyPr>
          <a:lstStyle/>
          <a:p>
            <a:pPr algn="ctr"/>
            <a:r>
              <a:rPr lang="en-US" dirty="0"/>
              <a:t>0.63</a:t>
            </a:r>
          </a:p>
        </p:txBody>
      </p:sp>
      <p:sp>
        <p:nvSpPr>
          <p:cNvPr id="28" name="Title 1">
            <a:extLst>
              <a:ext uri="{FF2B5EF4-FFF2-40B4-BE49-F238E27FC236}">
                <a16:creationId xmlns:a16="http://schemas.microsoft.com/office/drawing/2014/main" id="{47DC2994-0DCD-C4D5-D5C5-C68A8915B2D1}"/>
              </a:ext>
            </a:extLst>
          </p:cNvPr>
          <p:cNvSpPr txBox="1">
            <a:spLocks/>
          </p:cNvSpPr>
          <p:nvPr/>
        </p:nvSpPr>
        <p:spPr>
          <a:xfrm>
            <a:off x="72428" y="11154"/>
            <a:ext cx="11667006" cy="651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Discrimination Performance</a:t>
            </a:r>
            <a:endParaRPr lang="en-US" sz="4000" b="1" dirty="0"/>
          </a:p>
        </p:txBody>
      </p:sp>
      <p:grpSp>
        <p:nvGrpSpPr>
          <p:cNvPr id="33" name="Group 32">
            <a:extLst>
              <a:ext uri="{FF2B5EF4-FFF2-40B4-BE49-F238E27FC236}">
                <a16:creationId xmlns:a16="http://schemas.microsoft.com/office/drawing/2014/main" id="{12A8913B-B16E-3ACE-9352-C781E28CB2B0}"/>
              </a:ext>
            </a:extLst>
          </p:cNvPr>
          <p:cNvGrpSpPr/>
          <p:nvPr/>
        </p:nvGrpSpPr>
        <p:grpSpPr>
          <a:xfrm>
            <a:off x="72428" y="588044"/>
            <a:ext cx="3997011" cy="4068090"/>
            <a:chOff x="72428" y="736899"/>
            <a:chExt cx="3997011" cy="4068090"/>
          </a:xfrm>
        </p:grpSpPr>
        <p:pic>
          <p:nvPicPr>
            <p:cNvPr id="22" name="Picture 21" descr="Chart, scatter chart&#10;&#10;Description automatically generated">
              <a:extLst>
                <a:ext uri="{FF2B5EF4-FFF2-40B4-BE49-F238E27FC236}">
                  <a16:creationId xmlns:a16="http://schemas.microsoft.com/office/drawing/2014/main" id="{32F58050-54A9-B37C-4A1C-6FF65880A2F7}"/>
                </a:ext>
              </a:extLst>
            </p:cNvPr>
            <p:cNvPicPr>
              <a:picLocks noChangeAspect="1"/>
            </p:cNvPicPr>
            <p:nvPr/>
          </p:nvPicPr>
          <p:blipFill>
            <a:blip r:embed="rId4"/>
            <a:stretch>
              <a:fillRect/>
            </a:stretch>
          </p:blipFill>
          <p:spPr>
            <a:xfrm>
              <a:off x="72428" y="745889"/>
              <a:ext cx="3997011" cy="4059100"/>
            </a:xfrm>
            <a:prstGeom prst="rect">
              <a:avLst/>
            </a:prstGeom>
          </p:spPr>
        </p:pic>
        <p:sp>
          <p:nvSpPr>
            <p:cNvPr id="29" name="Rectangle 28">
              <a:extLst>
                <a:ext uri="{FF2B5EF4-FFF2-40B4-BE49-F238E27FC236}">
                  <a16:creationId xmlns:a16="http://schemas.microsoft.com/office/drawing/2014/main" id="{F6F0579E-2DA9-1170-F639-AD4718C71461}"/>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3547976-F022-7F90-0CA9-5B896BF23C8E}"/>
              </a:ext>
            </a:extLst>
          </p:cNvPr>
          <p:cNvSpPr txBox="1"/>
          <p:nvPr/>
        </p:nvSpPr>
        <p:spPr>
          <a:xfrm>
            <a:off x="1594142" y="720967"/>
            <a:ext cx="1288247" cy="492443"/>
          </a:xfrm>
          <a:prstGeom prst="rect">
            <a:avLst/>
          </a:prstGeom>
          <a:noFill/>
        </p:spPr>
        <p:txBody>
          <a:bodyPr wrap="square" rtlCol="0">
            <a:spAutoFit/>
          </a:bodyPr>
          <a:lstStyle/>
          <a:p>
            <a:pPr algn="ctr"/>
            <a:r>
              <a:rPr lang="en-US" sz="2500" dirty="0"/>
              <a:t>125 ms</a:t>
            </a:r>
          </a:p>
        </p:txBody>
      </p:sp>
      <p:grpSp>
        <p:nvGrpSpPr>
          <p:cNvPr id="34" name="Group 33">
            <a:extLst>
              <a:ext uri="{FF2B5EF4-FFF2-40B4-BE49-F238E27FC236}">
                <a16:creationId xmlns:a16="http://schemas.microsoft.com/office/drawing/2014/main" id="{8BE19A49-8B88-FC13-F0BD-691A3630B5ED}"/>
              </a:ext>
            </a:extLst>
          </p:cNvPr>
          <p:cNvGrpSpPr/>
          <p:nvPr/>
        </p:nvGrpSpPr>
        <p:grpSpPr>
          <a:xfrm>
            <a:off x="4206945" y="579054"/>
            <a:ext cx="3778110" cy="4068090"/>
            <a:chOff x="4206945" y="727909"/>
            <a:chExt cx="3778110" cy="4068090"/>
          </a:xfrm>
        </p:grpSpPr>
        <p:pic>
          <p:nvPicPr>
            <p:cNvPr id="21" name="Picture 20" descr="Chart, scatter chart&#10;&#10;Description automatically generated">
              <a:extLst>
                <a:ext uri="{FF2B5EF4-FFF2-40B4-BE49-F238E27FC236}">
                  <a16:creationId xmlns:a16="http://schemas.microsoft.com/office/drawing/2014/main" id="{F32596CA-5A1E-07AC-2B05-C7439D38306A}"/>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31" name="Rectangle 30">
              <a:extLst>
                <a:ext uri="{FF2B5EF4-FFF2-40B4-BE49-F238E27FC236}">
                  <a16:creationId xmlns:a16="http://schemas.microsoft.com/office/drawing/2014/main" id="{88ABC5AE-56B0-69D8-75F6-56A2453A02CA}"/>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362A2D50-BEDE-EEB4-4067-FEB2E4ED3A84}"/>
              </a:ext>
            </a:extLst>
          </p:cNvPr>
          <p:cNvSpPr txBox="1"/>
          <p:nvPr/>
        </p:nvSpPr>
        <p:spPr>
          <a:xfrm>
            <a:off x="5739137" y="681981"/>
            <a:ext cx="1288247" cy="492443"/>
          </a:xfrm>
          <a:prstGeom prst="rect">
            <a:avLst/>
          </a:prstGeom>
          <a:noFill/>
        </p:spPr>
        <p:txBody>
          <a:bodyPr wrap="square" rtlCol="0">
            <a:spAutoFit/>
          </a:bodyPr>
          <a:lstStyle/>
          <a:p>
            <a:pPr algn="ctr"/>
            <a:r>
              <a:rPr lang="en-US" sz="2500" dirty="0"/>
              <a:t>250 ms</a:t>
            </a:r>
          </a:p>
        </p:txBody>
      </p:sp>
      <p:grpSp>
        <p:nvGrpSpPr>
          <p:cNvPr id="35" name="Group 34">
            <a:extLst>
              <a:ext uri="{FF2B5EF4-FFF2-40B4-BE49-F238E27FC236}">
                <a16:creationId xmlns:a16="http://schemas.microsoft.com/office/drawing/2014/main" id="{F5C5BEF7-FC45-41B2-4ED3-B80352A05416}"/>
              </a:ext>
            </a:extLst>
          </p:cNvPr>
          <p:cNvGrpSpPr/>
          <p:nvPr/>
        </p:nvGrpSpPr>
        <p:grpSpPr>
          <a:xfrm>
            <a:off x="8122561" y="594986"/>
            <a:ext cx="3778884" cy="4061148"/>
            <a:chOff x="8122561" y="743841"/>
            <a:chExt cx="3778884" cy="4061148"/>
          </a:xfrm>
        </p:grpSpPr>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6"/>
            <a:srcRect l="5457"/>
            <a:stretch/>
          </p:blipFill>
          <p:spPr>
            <a:xfrm>
              <a:off x="8122561" y="745889"/>
              <a:ext cx="3778884" cy="4059100"/>
            </a:xfrm>
            <a:prstGeom prst="rect">
              <a:avLst/>
            </a:prstGeom>
          </p:spPr>
        </p:pic>
        <p:sp>
          <p:nvSpPr>
            <p:cNvPr id="32" name="Rectangle 31">
              <a:extLst>
                <a:ext uri="{FF2B5EF4-FFF2-40B4-BE49-F238E27FC236}">
                  <a16:creationId xmlns:a16="http://schemas.microsoft.com/office/drawing/2014/main" id="{1348525A-0500-64D0-3E64-C98F361B824D}"/>
                </a:ext>
              </a:extLst>
            </p:cNvPr>
            <p:cNvSpPr/>
            <p:nvPr/>
          </p:nvSpPr>
          <p:spPr>
            <a:xfrm>
              <a:off x="9620933" y="743841"/>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F5E851F8-3BDF-695E-0813-03DA9ADF7B1F}"/>
              </a:ext>
            </a:extLst>
          </p:cNvPr>
          <p:cNvSpPr txBox="1"/>
          <p:nvPr/>
        </p:nvSpPr>
        <p:spPr>
          <a:xfrm>
            <a:off x="9507032" y="625649"/>
            <a:ext cx="1288247" cy="492443"/>
          </a:xfrm>
          <a:prstGeom prst="rect">
            <a:avLst/>
          </a:prstGeom>
          <a:noFill/>
        </p:spPr>
        <p:txBody>
          <a:bodyPr wrap="square" rtlCol="0">
            <a:spAutoFit/>
          </a:bodyPr>
          <a:lstStyle/>
          <a:p>
            <a:pPr algn="ctr"/>
            <a:r>
              <a:rPr lang="en-US" sz="2500" dirty="0"/>
              <a:t>1000 ms</a:t>
            </a:r>
          </a:p>
        </p:txBody>
      </p:sp>
      <p:sp>
        <p:nvSpPr>
          <p:cNvPr id="48" name="TextBox 47">
            <a:extLst>
              <a:ext uri="{FF2B5EF4-FFF2-40B4-BE49-F238E27FC236}">
                <a16:creationId xmlns:a16="http://schemas.microsoft.com/office/drawing/2014/main" id="{891EDA23-E5A0-D4BB-3600-937069D4FA66}"/>
              </a:ext>
            </a:extLst>
          </p:cNvPr>
          <p:cNvSpPr txBox="1"/>
          <p:nvPr/>
        </p:nvSpPr>
        <p:spPr>
          <a:xfrm>
            <a:off x="1474935" y="6019864"/>
            <a:ext cx="1288248" cy="369332"/>
          </a:xfrm>
          <a:prstGeom prst="rect">
            <a:avLst/>
          </a:prstGeom>
          <a:noFill/>
        </p:spPr>
        <p:txBody>
          <a:bodyPr wrap="square" rtlCol="0">
            <a:spAutoFit/>
          </a:bodyPr>
          <a:lstStyle/>
          <a:p>
            <a:pPr algn="ctr"/>
            <a:r>
              <a:rPr lang="en-US" dirty="0"/>
              <a:t>0.55</a:t>
            </a:r>
          </a:p>
        </p:txBody>
      </p:sp>
      <p:sp>
        <p:nvSpPr>
          <p:cNvPr id="50" name="TextBox 49">
            <a:extLst>
              <a:ext uri="{FF2B5EF4-FFF2-40B4-BE49-F238E27FC236}">
                <a16:creationId xmlns:a16="http://schemas.microsoft.com/office/drawing/2014/main" id="{286FB707-CE2A-2563-A145-6BC96837D4C4}"/>
              </a:ext>
            </a:extLst>
          </p:cNvPr>
          <p:cNvSpPr txBox="1"/>
          <p:nvPr/>
        </p:nvSpPr>
        <p:spPr>
          <a:xfrm>
            <a:off x="3330405" y="6013547"/>
            <a:ext cx="844952" cy="381965"/>
          </a:xfrm>
          <a:prstGeom prst="rect">
            <a:avLst/>
          </a:prstGeom>
          <a:noFill/>
        </p:spPr>
        <p:txBody>
          <a:bodyPr wrap="square" rtlCol="0">
            <a:spAutoFit/>
          </a:bodyPr>
          <a:lstStyle/>
          <a:p>
            <a:pPr algn="ctr"/>
            <a:r>
              <a:rPr lang="en-US" dirty="0"/>
              <a:t>0.60</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12CAE7EA-AB4D-1BD8-1486-4591FB860EBD}"/>
              </a:ext>
            </a:extLst>
          </p:cNvPr>
          <p:cNvPicPr>
            <a:picLocks noChangeAspect="1"/>
          </p:cNvPicPr>
          <p:nvPr/>
        </p:nvPicPr>
        <p:blipFill>
          <a:blip r:embed="rId2"/>
          <a:stretch>
            <a:fillRect/>
          </a:stretch>
        </p:blipFill>
        <p:spPr>
          <a:xfrm>
            <a:off x="6139114" y="1211050"/>
            <a:ext cx="5741629" cy="4377510"/>
          </a:xfrm>
          <a:prstGeom prst="rect">
            <a:avLst/>
          </a:prstGeom>
        </p:spPr>
      </p:pic>
      <p:pic>
        <p:nvPicPr>
          <p:cNvPr id="37" name="Picture 36">
            <a:extLst>
              <a:ext uri="{FF2B5EF4-FFF2-40B4-BE49-F238E27FC236}">
                <a16:creationId xmlns:a16="http://schemas.microsoft.com/office/drawing/2014/main" id="{DD4455F1-581C-6AB4-4D2F-2C22D6D8C471}"/>
              </a:ext>
            </a:extLst>
          </p:cNvPr>
          <p:cNvPicPr>
            <a:picLocks noChangeAspect="1"/>
          </p:cNvPicPr>
          <p:nvPr/>
        </p:nvPicPr>
        <p:blipFill>
          <a:blip r:embed="rId3"/>
          <a:stretch>
            <a:fillRect/>
          </a:stretch>
        </p:blipFill>
        <p:spPr>
          <a:xfrm>
            <a:off x="133015" y="1211050"/>
            <a:ext cx="5741629" cy="4377510"/>
          </a:xfrm>
          <a:prstGeom prst="rect">
            <a:avLst/>
          </a:prstGeom>
        </p:spPr>
      </p:pic>
      <p:sp>
        <p:nvSpPr>
          <p:cNvPr id="10" name="Title 1">
            <a:extLst>
              <a:ext uri="{FF2B5EF4-FFF2-40B4-BE49-F238E27FC236}">
                <a16:creationId xmlns:a16="http://schemas.microsoft.com/office/drawing/2014/main" id="{EA20CD15-6536-5DEB-ABBC-F62EA8932F67}"/>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sp>
        <p:nvSpPr>
          <p:cNvPr id="14" name="Title 1">
            <a:extLst>
              <a:ext uri="{FF2B5EF4-FFF2-40B4-BE49-F238E27FC236}">
                <a16:creationId xmlns:a16="http://schemas.microsoft.com/office/drawing/2014/main" id="{CB642067-919C-0DA9-70A5-BD22F2A13A6A}"/>
              </a:ext>
            </a:extLst>
          </p:cNvPr>
          <p:cNvSpPr txBox="1">
            <a:spLocks/>
          </p:cNvSpPr>
          <p:nvPr/>
        </p:nvSpPr>
        <p:spPr>
          <a:xfrm>
            <a:off x="1761110" y="694766"/>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VE Stimulus 0</a:t>
            </a:r>
          </a:p>
        </p:txBody>
      </p:sp>
      <p:sp>
        <p:nvSpPr>
          <p:cNvPr id="16" name="Title 1">
            <a:extLst>
              <a:ext uri="{FF2B5EF4-FFF2-40B4-BE49-F238E27FC236}">
                <a16:creationId xmlns:a16="http://schemas.microsoft.com/office/drawing/2014/main" id="{AD1F39A6-8173-941B-77B2-9A2E1E22806A}"/>
              </a:ext>
            </a:extLst>
          </p:cNvPr>
          <p:cNvSpPr txBox="1">
            <a:spLocks/>
          </p:cNvSpPr>
          <p:nvPr/>
        </p:nvSpPr>
        <p:spPr>
          <a:xfrm>
            <a:off x="7840219" y="694766"/>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VE Stimulus 1</a:t>
            </a:r>
          </a:p>
        </p:txBody>
      </p:sp>
      <p:sp>
        <p:nvSpPr>
          <p:cNvPr id="21" name="Title 1">
            <a:extLst>
              <a:ext uri="{FF2B5EF4-FFF2-40B4-BE49-F238E27FC236}">
                <a16:creationId xmlns:a16="http://schemas.microsoft.com/office/drawing/2014/main" id="{88AE34BA-3DA8-973D-4E2D-3C30AF3DCFF0}"/>
              </a:ext>
            </a:extLst>
          </p:cNvPr>
          <p:cNvSpPr txBox="1">
            <a:spLocks/>
          </p:cNvSpPr>
          <p:nvPr/>
        </p:nvSpPr>
        <p:spPr>
          <a:xfrm>
            <a:off x="785404"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4.8 m</a:t>
            </a:r>
          </a:p>
        </p:txBody>
      </p:sp>
      <p:sp>
        <p:nvSpPr>
          <p:cNvPr id="25" name="Title 1">
            <a:extLst>
              <a:ext uri="{FF2B5EF4-FFF2-40B4-BE49-F238E27FC236}">
                <a16:creationId xmlns:a16="http://schemas.microsoft.com/office/drawing/2014/main" id="{9EB67B75-D758-DD73-1864-755A2FAFFD78}"/>
              </a:ext>
            </a:extLst>
          </p:cNvPr>
          <p:cNvSpPr txBox="1">
            <a:spLocks/>
          </p:cNvSpPr>
          <p:nvPr/>
        </p:nvSpPr>
        <p:spPr>
          <a:xfrm>
            <a:off x="786183"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
        <p:nvSpPr>
          <p:cNvPr id="29" name="Rounded Rectangle 28">
            <a:extLst>
              <a:ext uri="{FF2B5EF4-FFF2-40B4-BE49-F238E27FC236}">
                <a16:creationId xmlns:a16="http://schemas.microsoft.com/office/drawing/2014/main" id="{91257F4C-282C-6967-BF6E-9C9A7A75DC51}"/>
              </a:ext>
            </a:extLst>
          </p:cNvPr>
          <p:cNvSpPr/>
          <p:nvPr/>
        </p:nvSpPr>
        <p:spPr>
          <a:xfrm>
            <a:off x="67143" y="765718"/>
            <a:ext cx="5985745" cy="5031578"/>
          </a:xfrm>
          <a:prstGeom prst="roundRect">
            <a:avLst>
              <a:gd name="adj" fmla="val 2071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19BB9D10-5C53-6B22-8508-6C191700A47E}"/>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pic>
        <p:nvPicPr>
          <p:cNvPr id="5" name="Picture 4" descr="A picture containing floor, indoor, living, room&#10;&#10;Description automatically generated">
            <a:extLst>
              <a:ext uri="{FF2B5EF4-FFF2-40B4-BE49-F238E27FC236}">
                <a16:creationId xmlns:a16="http://schemas.microsoft.com/office/drawing/2014/main" id="{6D091F17-3C50-0F52-B6C1-CD3F2F79C54E}"/>
              </a:ext>
            </a:extLst>
          </p:cNvPr>
          <p:cNvPicPr>
            <a:picLocks noChangeAspect="1"/>
          </p:cNvPicPr>
          <p:nvPr/>
        </p:nvPicPr>
        <p:blipFill>
          <a:blip r:embed="rId4"/>
          <a:stretch>
            <a:fillRect/>
          </a:stretch>
        </p:blipFill>
        <p:spPr>
          <a:xfrm>
            <a:off x="3607530" y="1368507"/>
            <a:ext cx="2192463" cy="1591788"/>
          </a:xfrm>
          <a:prstGeom prst="rect">
            <a:avLst/>
          </a:prstGeom>
        </p:spPr>
      </p:pic>
      <p:pic>
        <p:nvPicPr>
          <p:cNvPr id="7" name="Picture 6" descr="A table with chairs around it&#10;&#10;Description automatically generated with low confidence">
            <a:extLst>
              <a:ext uri="{FF2B5EF4-FFF2-40B4-BE49-F238E27FC236}">
                <a16:creationId xmlns:a16="http://schemas.microsoft.com/office/drawing/2014/main" id="{DEB3146A-68DE-9D17-B9C7-7E75F30FEB07}"/>
              </a:ext>
            </a:extLst>
          </p:cNvPr>
          <p:cNvPicPr>
            <a:picLocks noChangeAspect="1"/>
          </p:cNvPicPr>
          <p:nvPr/>
        </p:nvPicPr>
        <p:blipFill>
          <a:blip r:embed="rId5"/>
          <a:stretch>
            <a:fillRect/>
          </a:stretch>
        </p:blipFill>
        <p:spPr>
          <a:xfrm>
            <a:off x="15965532" y="1710021"/>
            <a:ext cx="2191454" cy="1591056"/>
          </a:xfrm>
          <a:prstGeom prst="rect">
            <a:avLst/>
          </a:prstGeom>
        </p:spPr>
      </p:pic>
      <p:pic>
        <p:nvPicPr>
          <p:cNvPr id="38" name="Picture 37" descr="A table with chairs around it&#10;&#10;Description automatically generated with low confidence">
            <a:extLst>
              <a:ext uri="{FF2B5EF4-FFF2-40B4-BE49-F238E27FC236}">
                <a16:creationId xmlns:a16="http://schemas.microsoft.com/office/drawing/2014/main" id="{E3BB557E-01D2-E68E-3140-278A74F75099}"/>
              </a:ext>
            </a:extLst>
          </p:cNvPr>
          <p:cNvPicPr>
            <a:picLocks noChangeAspect="1"/>
          </p:cNvPicPr>
          <p:nvPr/>
        </p:nvPicPr>
        <p:blipFill>
          <a:blip r:embed="rId5"/>
          <a:stretch>
            <a:fillRect/>
          </a:stretch>
        </p:blipFill>
        <p:spPr>
          <a:xfrm>
            <a:off x="9808171" y="1369239"/>
            <a:ext cx="2191454" cy="1591056"/>
          </a:xfrm>
          <a:prstGeom prst="rect">
            <a:avLst/>
          </a:prstGeom>
        </p:spPr>
      </p:pic>
      <p:sp>
        <p:nvSpPr>
          <p:cNvPr id="39" name="Title 1">
            <a:extLst>
              <a:ext uri="{FF2B5EF4-FFF2-40B4-BE49-F238E27FC236}">
                <a16:creationId xmlns:a16="http://schemas.microsoft.com/office/drawing/2014/main" id="{3CC67B22-1A71-A297-9EB5-C7A70BB34355}"/>
              </a:ext>
            </a:extLst>
          </p:cNvPr>
          <p:cNvSpPr txBox="1">
            <a:spLocks/>
          </p:cNvSpPr>
          <p:nvPr/>
        </p:nvSpPr>
        <p:spPr>
          <a:xfrm>
            <a:off x="6772229"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4.5 m</a:t>
            </a:r>
          </a:p>
        </p:txBody>
      </p:sp>
      <p:sp>
        <p:nvSpPr>
          <p:cNvPr id="40" name="Title 1">
            <a:extLst>
              <a:ext uri="{FF2B5EF4-FFF2-40B4-BE49-F238E27FC236}">
                <a16:creationId xmlns:a16="http://schemas.microsoft.com/office/drawing/2014/main" id="{2CAFB75E-152E-1969-4411-0C60B8AFE8F2}"/>
              </a:ext>
            </a:extLst>
          </p:cNvPr>
          <p:cNvSpPr txBox="1">
            <a:spLocks/>
          </p:cNvSpPr>
          <p:nvPr/>
        </p:nvSpPr>
        <p:spPr>
          <a:xfrm>
            <a:off x="6773008"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Tree>
    <p:extLst>
      <p:ext uri="{BB962C8B-B14F-4D97-AF65-F5344CB8AC3E}">
        <p14:creationId xmlns:p14="http://schemas.microsoft.com/office/powerpoint/2010/main" val="279106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4BB13C-C86C-CF9F-BA30-F7CCD53A4EB1}"/>
              </a:ext>
            </a:extLst>
          </p:cNvPr>
          <p:cNvGrpSpPr/>
          <p:nvPr/>
        </p:nvGrpSpPr>
        <p:grpSpPr>
          <a:xfrm>
            <a:off x="5238277" y="2835209"/>
            <a:ext cx="6610902" cy="1253067"/>
            <a:chOff x="5369864" y="4070935"/>
            <a:chExt cx="6610902" cy="1253067"/>
          </a:xfrm>
        </p:grpSpPr>
        <p:grpSp>
          <p:nvGrpSpPr>
            <p:cNvPr id="8" name="Group 7">
              <a:extLst>
                <a:ext uri="{FF2B5EF4-FFF2-40B4-BE49-F238E27FC236}">
                  <a16:creationId xmlns:a16="http://schemas.microsoft.com/office/drawing/2014/main" id="{EF0498D9-7B69-9159-149F-B0BCC423D602}"/>
                </a:ext>
              </a:extLst>
            </p:cNvPr>
            <p:cNvGrpSpPr/>
            <p:nvPr/>
          </p:nvGrpSpPr>
          <p:grpSpPr>
            <a:xfrm>
              <a:off x="5486978" y="4273898"/>
              <a:ext cx="6493788" cy="876230"/>
              <a:chOff x="84880" y="5922466"/>
              <a:chExt cx="6034611" cy="617926"/>
            </a:xfrm>
          </p:grpSpPr>
          <p:sp>
            <p:nvSpPr>
              <p:cNvPr id="17" name="TextBox 16">
                <a:extLst>
                  <a:ext uri="{FF2B5EF4-FFF2-40B4-BE49-F238E27FC236}">
                    <a16:creationId xmlns:a16="http://schemas.microsoft.com/office/drawing/2014/main" id="{A95F2A4D-C0A6-BD4C-9BF9-4A96A21D6671}"/>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E5F0A3-BF47-55D5-E411-3A2B667E7F41}"/>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16" name="Rounded Rectangle 15">
              <a:extLst>
                <a:ext uri="{FF2B5EF4-FFF2-40B4-BE49-F238E27FC236}">
                  <a16:creationId xmlns:a16="http://schemas.microsoft.com/office/drawing/2014/main" id="{F0527A99-A960-58B1-62DC-09852B4D8534}"/>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C60E66-C7D8-9505-FEB3-26AD04CAF7D6}"/>
              </a:ext>
            </a:extLst>
          </p:cNvPr>
          <p:cNvGrpSpPr/>
          <p:nvPr/>
        </p:nvGrpSpPr>
        <p:grpSpPr>
          <a:xfrm>
            <a:off x="2126510" y="4250455"/>
            <a:ext cx="4490720" cy="873760"/>
            <a:chOff x="2296160" y="5567680"/>
            <a:chExt cx="4490720" cy="873760"/>
          </a:xfrm>
        </p:grpSpPr>
        <p:cxnSp>
          <p:nvCxnSpPr>
            <p:cNvPr id="21" name="Straight Connector 20">
              <a:extLst>
                <a:ext uri="{FF2B5EF4-FFF2-40B4-BE49-F238E27FC236}">
                  <a16:creationId xmlns:a16="http://schemas.microsoft.com/office/drawing/2014/main" id="{D09B0BE7-8DBC-3DED-002C-16EB931075F5}"/>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1FE0A0D-1FE4-35DE-939D-90AEA129D312}"/>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59CB6E-4EDA-3987-895C-3AB23436C11E}"/>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6" name="Title 1">
            <a:extLst>
              <a:ext uri="{FF2B5EF4-FFF2-40B4-BE49-F238E27FC236}">
                <a16:creationId xmlns:a16="http://schemas.microsoft.com/office/drawing/2014/main" id="{89AD2883-04CE-96DA-4ED9-BC2C5F5DF397}"/>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pic>
        <p:nvPicPr>
          <p:cNvPr id="27" name="Picture 26" descr="Chart, scatter chart&#10;&#10;Description automatically generated">
            <a:extLst>
              <a:ext uri="{FF2B5EF4-FFF2-40B4-BE49-F238E27FC236}">
                <a16:creationId xmlns:a16="http://schemas.microsoft.com/office/drawing/2014/main" id="{524E4269-EA93-29AD-4300-83C52403C3F7}"/>
              </a:ext>
            </a:extLst>
          </p:cNvPr>
          <p:cNvPicPr>
            <a:picLocks noChangeAspect="1"/>
          </p:cNvPicPr>
          <p:nvPr/>
        </p:nvPicPr>
        <p:blipFill>
          <a:blip r:embed="rId5"/>
          <a:stretch>
            <a:fillRect/>
          </a:stretch>
        </p:blipFill>
        <p:spPr>
          <a:xfrm>
            <a:off x="62212" y="558739"/>
            <a:ext cx="4128596" cy="4128596"/>
          </a:xfrm>
          <a:prstGeom prst="rect">
            <a:avLst/>
          </a:prstGeom>
        </p:spPr>
      </p:pic>
      <p:sp>
        <p:nvSpPr>
          <p:cNvPr id="28" name="Rectangle 27">
            <a:extLst>
              <a:ext uri="{FF2B5EF4-FFF2-40B4-BE49-F238E27FC236}">
                <a16:creationId xmlns:a16="http://schemas.microsoft.com/office/drawing/2014/main" id="{1AF072D0-83BD-D6BD-8F6A-DAE09406F608}"/>
              </a:ext>
            </a:extLst>
          </p:cNvPr>
          <p:cNvSpPr/>
          <p:nvPr/>
        </p:nvSpPr>
        <p:spPr>
          <a:xfrm>
            <a:off x="534550" y="558737"/>
            <a:ext cx="3773372" cy="367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0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4"/>
          <a:stretch>
            <a:fillRect/>
          </a:stretch>
        </p:blipFill>
        <p:spPr>
          <a:xfrm>
            <a:off x="62212" y="558739"/>
            <a:ext cx="4128596" cy="4128596"/>
          </a:xfrm>
          <a:prstGeom prst="rect">
            <a:avLst/>
          </a:prstGeom>
        </p:spPr>
      </p:pic>
      <p:sp>
        <p:nvSpPr>
          <p:cNvPr id="11" name="TextBox 10">
            <a:extLst>
              <a:ext uri="{FF2B5EF4-FFF2-40B4-BE49-F238E27FC236}">
                <a16:creationId xmlns:a16="http://schemas.microsoft.com/office/drawing/2014/main" id="{EB1E4A93-6279-002B-D742-C5E6ED54422E}"/>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grpSp>
        <p:nvGrpSpPr>
          <p:cNvPr id="37" name="Group 36">
            <a:extLst>
              <a:ext uri="{FF2B5EF4-FFF2-40B4-BE49-F238E27FC236}">
                <a16:creationId xmlns:a16="http://schemas.microsoft.com/office/drawing/2014/main" id="{59A8FC26-5858-7BD7-4422-9B6FCBD793D4}"/>
              </a:ext>
            </a:extLst>
          </p:cNvPr>
          <p:cNvGrpSpPr/>
          <p:nvPr/>
        </p:nvGrpSpPr>
        <p:grpSpPr>
          <a:xfrm>
            <a:off x="6035040" y="4480560"/>
            <a:ext cx="4860383" cy="2101396"/>
            <a:chOff x="6035040" y="4480560"/>
            <a:chExt cx="4860383" cy="2101396"/>
          </a:xfrm>
        </p:grpSpPr>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5"/>
            <a:srcRect l="10246" r="3825" b="11614"/>
            <a:stretch/>
          </p:blipFill>
          <p:spPr>
            <a:xfrm>
              <a:off x="6035040" y="4480560"/>
              <a:ext cx="4860383" cy="2101396"/>
            </a:xfrm>
            <a:prstGeom prst="rect">
              <a:avLst/>
            </a:prstGeom>
          </p:spPr>
        </p:pic>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gr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35" name="Rectangle 34">
            <a:extLst>
              <a:ext uri="{FF2B5EF4-FFF2-40B4-BE49-F238E27FC236}">
                <a16:creationId xmlns:a16="http://schemas.microsoft.com/office/drawing/2014/main" id="{6B9F6719-87CC-39C5-487D-DC925A7EDF2C}"/>
              </a:ext>
            </a:extLst>
          </p:cNvPr>
          <p:cNvSpPr/>
          <p:nvPr/>
        </p:nvSpPr>
        <p:spPr>
          <a:xfrm>
            <a:off x="7763210" y="4687334"/>
            <a:ext cx="3296594"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74641AA-5D22-811E-B323-3212054AD95C}"/>
              </a:ext>
            </a:extLst>
          </p:cNvPr>
          <p:cNvGrpSpPr/>
          <p:nvPr/>
        </p:nvGrpSpPr>
        <p:grpSpPr>
          <a:xfrm>
            <a:off x="1296576" y="4982483"/>
            <a:ext cx="4679470" cy="533413"/>
            <a:chOff x="1296576" y="4982483"/>
            <a:chExt cx="4679470" cy="533413"/>
          </a:xfrm>
        </p:grpSpPr>
        <p:sp>
          <p:nvSpPr>
            <p:cNvPr id="38" name="Left Brace 37">
              <a:extLst>
                <a:ext uri="{FF2B5EF4-FFF2-40B4-BE49-F238E27FC236}">
                  <a16:creationId xmlns:a16="http://schemas.microsoft.com/office/drawing/2014/main" id="{3B4C96B0-E3EB-F3CE-0B55-CF193FFEFAA4}"/>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32F44CF-6A7A-DD29-E239-F14250D83A18}"/>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Tree>
    <p:extLst>
      <p:ext uri="{BB962C8B-B14F-4D97-AF65-F5344CB8AC3E}">
        <p14:creationId xmlns:p14="http://schemas.microsoft.com/office/powerpoint/2010/main" val="34660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8" name="Picture 7" descr="Chart, scatter chart&#10;&#10;Description automatically generated">
            <a:extLst>
              <a:ext uri="{FF2B5EF4-FFF2-40B4-BE49-F238E27FC236}">
                <a16:creationId xmlns:a16="http://schemas.microsoft.com/office/drawing/2014/main" id="{D97AFE78-8825-229F-68B8-E87AAD40A457}"/>
              </a:ext>
            </a:extLst>
          </p:cNvPr>
          <p:cNvPicPr>
            <a:picLocks noChangeAspect="1"/>
          </p:cNvPicPr>
          <p:nvPr/>
        </p:nvPicPr>
        <p:blipFill rotWithShape="1">
          <a:blip r:embed="rId6"/>
          <a:srcRect l="4535"/>
          <a:stretch/>
        </p:blipFill>
        <p:spPr>
          <a:xfrm>
            <a:off x="4363003" y="558739"/>
            <a:ext cx="3794388" cy="4128596"/>
          </a:xfrm>
          <a:prstGeom prst="rect">
            <a:avLst/>
          </a:prstGeom>
        </p:spPr>
      </p:pic>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1" name="TextBox 20">
            <a:extLst>
              <a:ext uri="{FF2B5EF4-FFF2-40B4-BE49-F238E27FC236}">
                <a16:creationId xmlns:a16="http://schemas.microsoft.com/office/drawing/2014/main" id="{3A26DFE0-C60B-6F8D-C084-9BD83EE6BDFE}"/>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2" name="Rectangle 1">
            <a:extLst>
              <a:ext uri="{FF2B5EF4-FFF2-40B4-BE49-F238E27FC236}">
                <a16:creationId xmlns:a16="http://schemas.microsoft.com/office/drawing/2014/main" id="{F2EC7902-69F8-0798-3969-D0F90A9BEC03}"/>
              </a:ext>
            </a:extLst>
          </p:cNvPr>
          <p:cNvSpPr/>
          <p:nvPr/>
        </p:nvSpPr>
        <p:spPr>
          <a:xfrm>
            <a:off x="9333108" y="4687334"/>
            <a:ext cx="1726695"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899281-CF99-C3C8-6621-FC285CFE33BE}"/>
              </a:ext>
            </a:extLst>
          </p:cNvPr>
          <p:cNvGrpSpPr/>
          <p:nvPr/>
        </p:nvGrpSpPr>
        <p:grpSpPr>
          <a:xfrm>
            <a:off x="1296576" y="4982483"/>
            <a:ext cx="4679470" cy="533413"/>
            <a:chOff x="1296576" y="4982483"/>
            <a:chExt cx="4679470" cy="533413"/>
          </a:xfrm>
        </p:grpSpPr>
        <p:sp>
          <p:nvSpPr>
            <p:cNvPr id="7" name="Left Brace 6">
              <a:extLst>
                <a:ext uri="{FF2B5EF4-FFF2-40B4-BE49-F238E27FC236}">
                  <a16:creationId xmlns:a16="http://schemas.microsoft.com/office/drawing/2014/main" id="{28D9C6B5-44C0-3095-7ABE-6914D2843ABA}"/>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C62299C-BBAF-FF13-9A46-EEFAA84964CC}"/>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12" name="TextBox 11">
            <a:extLst>
              <a:ext uri="{FF2B5EF4-FFF2-40B4-BE49-F238E27FC236}">
                <a16:creationId xmlns:a16="http://schemas.microsoft.com/office/drawing/2014/main" id="{17495A1D-1B0E-00CE-AA93-6B26518179B6}"/>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88613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0"/>
            <a:ext cx="11187922" cy="941801"/>
          </a:xfrm>
        </p:spPr>
        <p:txBody>
          <a:bodyPr>
            <a:normAutofit/>
          </a:bodyPr>
          <a:lstStyle/>
          <a:p>
            <a:r>
              <a:rPr lang="en-US" b="1" dirty="0"/>
              <a:t>Spatial perception in pictures</a:t>
            </a:r>
          </a:p>
        </p:txBody>
      </p:sp>
      <p:sp>
        <p:nvSpPr>
          <p:cNvPr id="3" name="TextBox 2">
            <a:extLst>
              <a:ext uri="{FF2B5EF4-FFF2-40B4-BE49-F238E27FC236}">
                <a16:creationId xmlns:a16="http://schemas.microsoft.com/office/drawing/2014/main" id="{DAC921BB-54AC-8892-1353-2E0E55202159}"/>
              </a:ext>
            </a:extLst>
          </p:cNvPr>
          <p:cNvSpPr txBox="1"/>
          <p:nvPr/>
        </p:nvSpPr>
        <p:spPr>
          <a:xfrm>
            <a:off x="1147939" y="6208698"/>
            <a:ext cx="4141694" cy="430887"/>
          </a:xfrm>
          <a:prstGeom prst="rect">
            <a:avLst/>
          </a:prstGeom>
          <a:noFill/>
        </p:spPr>
        <p:txBody>
          <a:bodyPr wrap="square" rtlCol="0">
            <a:spAutoFit/>
          </a:bodyPr>
          <a:lstStyle/>
          <a:p>
            <a:pPr algn="ctr"/>
            <a:r>
              <a:rPr lang="en-US" sz="2200"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181715" y="6208697"/>
            <a:ext cx="3607723" cy="430887"/>
          </a:xfrm>
          <a:prstGeom prst="rect">
            <a:avLst/>
          </a:prstGeom>
          <a:noFill/>
        </p:spPr>
        <p:txBody>
          <a:bodyPr wrap="square" rtlCol="0">
            <a:spAutoFit/>
          </a:bodyPr>
          <a:lstStyle/>
          <a:p>
            <a:pPr algn="ctr"/>
            <a:r>
              <a:rPr lang="en-US" sz="2200" dirty="0"/>
              <a:t>Familiar size</a:t>
            </a:r>
          </a:p>
        </p:txBody>
      </p:sp>
      <p:pic>
        <p:nvPicPr>
          <p:cNvPr id="10" name="Picture 2" descr="Surreal Optical Illusion Paintings Fuse Two Magical Scenes into One |  Optical illusion paintings, Illusion paintings, Optical illusions art">
            <a:extLst>
              <a:ext uri="{FF2B5EF4-FFF2-40B4-BE49-F238E27FC236}">
                <a16:creationId xmlns:a16="http://schemas.microsoft.com/office/drawing/2014/main" id="{AC4D266C-DCA4-0579-8A50-B5ADCE85D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47939" y="1041880"/>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a:extLst>
              <a:ext uri="{FF2B5EF4-FFF2-40B4-BE49-F238E27FC236}">
                <a16:creationId xmlns:a16="http://schemas.microsoft.com/office/drawing/2014/main" id="{FFCF5BC0-2647-3F64-0F68-FF15CA162A89}"/>
              </a:ext>
            </a:extLst>
          </p:cNvPr>
          <p:cNvPicPr>
            <a:picLocks noGrp="1" noChangeAspect="1"/>
          </p:cNvPicPr>
          <p:nvPr>
            <p:ph idx="1"/>
          </p:nvPr>
        </p:nvPicPr>
        <p:blipFill>
          <a:blip r:embed="rId4"/>
          <a:stretch>
            <a:fillRect/>
          </a:stretch>
        </p:blipFill>
        <p:spPr>
          <a:xfrm>
            <a:off x="6486910" y="1041879"/>
            <a:ext cx="4997334" cy="5066741"/>
          </a:xfrm>
        </p:spPr>
      </p:pic>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E0E294F-A633-B8B3-F311-407C4EE6A778}"/>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25" name="Picture 24">
            <a:extLst>
              <a:ext uri="{FF2B5EF4-FFF2-40B4-BE49-F238E27FC236}">
                <a16:creationId xmlns:a16="http://schemas.microsoft.com/office/drawing/2014/main" id="{7D43102B-7D87-2E88-809C-4941C89EBE8C}"/>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pic>
        <p:nvPicPr>
          <p:cNvPr id="35" name="Picture 34" descr="Chart, scatter chart&#10;&#10;Description automatically generated">
            <a:extLst>
              <a:ext uri="{FF2B5EF4-FFF2-40B4-BE49-F238E27FC236}">
                <a16:creationId xmlns:a16="http://schemas.microsoft.com/office/drawing/2014/main" id="{B99EBA4E-C63B-AF4D-A649-C680DF1EF4BF}"/>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40" name="Picture 39" descr="Chart, scatter chart&#10;&#10;Description automatically generated">
            <a:extLst>
              <a:ext uri="{FF2B5EF4-FFF2-40B4-BE49-F238E27FC236}">
                <a16:creationId xmlns:a16="http://schemas.microsoft.com/office/drawing/2014/main" id="{200A79CE-5A7A-E572-7B15-CC9207443CCD}"/>
              </a:ext>
            </a:extLst>
          </p:cNvPr>
          <p:cNvPicPr>
            <a:picLocks noChangeAspect="1"/>
          </p:cNvPicPr>
          <p:nvPr/>
        </p:nvPicPr>
        <p:blipFill rotWithShape="1">
          <a:blip r:embed="rId6"/>
          <a:srcRect l="4535"/>
          <a:stretch/>
        </p:blipFill>
        <p:spPr>
          <a:xfrm>
            <a:off x="4363003" y="558739"/>
            <a:ext cx="3794388" cy="4128596"/>
          </a:xfrm>
          <a:prstGeom prst="rect">
            <a:avLst/>
          </a:prstGeom>
        </p:spPr>
      </p:pic>
      <p:pic>
        <p:nvPicPr>
          <p:cNvPr id="41" name="Picture 40" descr="Chart, scatter chart&#10;&#10;Description automatically generated">
            <a:extLst>
              <a:ext uri="{FF2B5EF4-FFF2-40B4-BE49-F238E27FC236}">
                <a16:creationId xmlns:a16="http://schemas.microsoft.com/office/drawing/2014/main" id="{9BE62AA3-8584-6CF7-C107-B96B358FB0D9}"/>
              </a:ext>
            </a:extLst>
          </p:cNvPr>
          <p:cNvPicPr>
            <a:picLocks noChangeAspect="1"/>
          </p:cNvPicPr>
          <p:nvPr/>
        </p:nvPicPr>
        <p:blipFill rotWithShape="1">
          <a:blip r:embed="rId7"/>
          <a:srcRect l="4535"/>
          <a:stretch/>
        </p:blipFill>
        <p:spPr>
          <a:xfrm>
            <a:off x="8329587" y="588267"/>
            <a:ext cx="3794388" cy="4128596"/>
          </a:xfrm>
          <a:prstGeom prst="rect">
            <a:avLst/>
          </a:prstGeom>
        </p:spPr>
      </p:pic>
      <p:sp>
        <p:nvSpPr>
          <p:cNvPr id="42" name="TextBox 41">
            <a:extLst>
              <a:ext uri="{FF2B5EF4-FFF2-40B4-BE49-F238E27FC236}">
                <a16:creationId xmlns:a16="http://schemas.microsoft.com/office/drawing/2014/main" id="{5D8EB20F-A376-EB11-4969-AD77258B7E8D}"/>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43" name="TextBox 42">
            <a:extLst>
              <a:ext uri="{FF2B5EF4-FFF2-40B4-BE49-F238E27FC236}">
                <a16:creationId xmlns:a16="http://schemas.microsoft.com/office/drawing/2014/main" id="{AC559E48-2A1C-2135-5F8B-9F676FBBD894}"/>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44" name="TextBox 43">
            <a:extLst>
              <a:ext uri="{FF2B5EF4-FFF2-40B4-BE49-F238E27FC236}">
                <a16:creationId xmlns:a16="http://schemas.microsoft.com/office/drawing/2014/main" id="{37454A78-915D-F97B-F438-3E6964A4075D}"/>
              </a:ext>
            </a:extLst>
          </p:cNvPr>
          <p:cNvSpPr txBox="1"/>
          <p:nvPr/>
        </p:nvSpPr>
        <p:spPr>
          <a:xfrm>
            <a:off x="9543031" y="589219"/>
            <a:ext cx="1288247" cy="492443"/>
          </a:xfrm>
          <a:prstGeom prst="rect">
            <a:avLst/>
          </a:prstGeom>
          <a:solidFill>
            <a:schemeClr val="bg1"/>
          </a:solidFill>
        </p:spPr>
        <p:txBody>
          <a:bodyPr wrap="square" rtlCol="0">
            <a:spAutoFit/>
          </a:bodyPr>
          <a:lstStyle/>
          <a:p>
            <a:pPr algn="ctr"/>
            <a:r>
              <a:rPr lang="en-US" sz="2500" dirty="0"/>
              <a:t>1000 ms</a:t>
            </a:r>
          </a:p>
        </p:txBody>
      </p:sp>
      <p:sp>
        <p:nvSpPr>
          <p:cNvPr id="45" name="Title 1">
            <a:extLst>
              <a:ext uri="{FF2B5EF4-FFF2-40B4-BE49-F238E27FC236}">
                <a16:creationId xmlns:a16="http://schemas.microsoft.com/office/drawing/2014/main" id="{51417601-4806-0131-79BE-11425C4055FF}"/>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grpSp>
        <p:nvGrpSpPr>
          <p:cNvPr id="46" name="Group 45">
            <a:extLst>
              <a:ext uri="{FF2B5EF4-FFF2-40B4-BE49-F238E27FC236}">
                <a16:creationId xmlns:a16="http://schemas.microsoft.com/office/drawing/2014/main" id="{DAC31882-578D-BAC0-871A-BB51C234807F}"/>
              </a:ext>
            </a:extLst>
          </p:cNvPr>
          <p:cNvGrpSpPr/>
          <p:nvPr/>
        </p:nvGrpSpPr>
        <p:grpSpPr>
          <a:xfrm>
            <a:off x="1296576" y="4982483"/>
            <a:ext cx="4679470" cy="533413"/>
            <a:chOff x="1296576" y="4982483"/>
            <a:chExt cx="4679470" cy="533413"/>
          </a:xfrm>
        </p:grpSpPr>
        <p:sp>
          <p:nvSpPr>
            <p:cNvPr id="47" name="Left Brace 46">
              <a:extLst>
                <a:ext uri="{FF2B5EF4-FFF2-40B4-BE49-F238E27FC236}">
                  <a16:creationId xmlns:a16="http://schemas.microsoft.com/office/drawing/2014/main" id="{37AE6EBF-792D-C3C1-223B-A203301F2C32}"/>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D0CD266B-4F56-B691-021A-3AB611C4DC00}"/>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52" name="TextBox 51">
            <a:extLst>
              <a:ext uri="{FF2B5EF4-FFF2-40B4-BE49-F238E27FC236}">
                <a16:creationId xmlns:a16="http://schemas.microsoft.com/office/drawing/2014/main" id="{123E402F-DA9E-E19D-9726-1277320D56D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53" name="TextBox 52">
            <a:extLst>
              <a:ext uri="{FF2B5EF4-FFF2-40B4-BE49-F238E27FC236}">
                <a16:creationId xmlns:a16="http://schemas.microsoft.com/office/drawing/2014/main" id="{A7AC4E94-6C56-FFB8-9BC3-E9FC93A99BC5}"/>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54" name="TextBox 53">
            <a:extLst>
              <a:ext uri="{FF2B5EF4-FFF2-40B4-BE49-F238E27FC236}">
                <a16:creationId xmlns:a16="http://schemas.microsoft.com/office/drawing/2014/main" id="{304EB7FD-8256-BA82-7082-3000443CB156}"/>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55" name="TextBox 54">
            <a:extLst>
              <a:ext uri="{FF2B5EF4-FFF2-40B4-BE49-F238E27FC236}">
                <a16:creationId xmlns:a16="http://schemas.microsoft.com/office/drawing/2014/main" id="{FECC8BC3-C352-EC04-BABE-265B26F85E0C}"/>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56" name="TextBox 55">
            <a:extLst>
              <a:ext uri="{FF2B5EF4-FFF2-40B4-BE49-F238E27FC236}">
                <a16:creationId xmlns:a16="http://schemas.microsoft.com/office/drawing/2014/main" id="{14EC3328-61D5-745C-2926-460FBFEA0620}"/>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57" name="TextBox 56">
            <a:extLst>
              <a:ext uri="{FF2B5EF4-FFF2-40B4-BE49-F238E27FC236}">
                <a16:creationId xmlns:a16="http://schemas.microsoft.com/office/drawing/2014/main" id="{D7BC7AA4-AFD9-173A-F387-8819881D45EB}"/>
              </a:ext>
            </a:extLst>
          </p:cNvPr>
          <p:cNvSpPr txBox="1"/>
          <p:nvPr/>
        </p:nvSpPr>
        <p:spPr>
          <a:xfrm>
            <a:off x="9543030" y="6212624"/>
            <a:ext cx="1288248" cy="369332"/>
          </a:xfrm>
          <a:prstGeom prst="rect">
            <a:avLst/>
          </a:prstGeom>
          <a:noFill/>
        </p:spPr>
        <p:txBody>
          <a:bodyPr wrap="square" rtlCol="0">
            <a:spAutoFit/>
          </a:bodyPr>
          <a:lstStyle/>
          <a:p>
            <a:pPr algn="ctr"/>
            <a:r>
              <a:rPr lang="en-US" dirty="0"/>
              <a:t>0.76</a:t>
            </a:r>
          </a:p>
        </p:txBody>
      </p:sp>
      <p:sp>
        <p:nvSpPr>
          <p:cNvPr id="58" name="TextBox 57">
            <a:extLst>
              <a:ext uri="{FF2B5EF4-FFF2-40B4-BE49-F238E27FC236}">
                <a16:creationId xmlns:a16="http://schemas.microsoft.com/office/drawing/2014/main" id="{41883C16-1879-24BD-17BF-ED30F85299C9}"/>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508113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39131" y="219456"/>
            <a:ext cx="3616735"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9" name="Rectangle 8">
            <a:extLst>
              <a:ext uri="{FF2B5EF4-FFF2-40B4-BE49-F238E27FC236}">
                <a16:creationId xmlns:a16="http://schemas.microsoft.com/office/drawing/2014/main" id="{814E4676-093E-F251-E496-30D4A389C4B3}"/>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EB348E-9823-692C-189D-FD81828A2FDB}"/>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FDA5E3-B9A6-1AEE-16E8-69C57C3F1067}"/>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FF0546-AC37-3F9E-03CD-06D24893E40E}"/>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EC9F2C-8B3A-CEF7-DE9E-3F823538438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518BCB-02E1-E0C0-65C3-5A65C9476156}"/>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14934E-F21A-3A75-17D2-A32554093E5B}"/>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2054A680-A0E6-B671-2FF3-9604432FF75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74EBC70-854F-B988-AA6A-92FED50F797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684042B-B5AC-E740-2557-3349EB70894F}"/>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6666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74610"/>
            <a:ext cx="3604091" cy="250538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497870" y="182316"/>
            <a:ext cx="2595326"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18745" y="217266"/>
            <a:ext cx="1210057" cy="11544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14" name="Group 13">
            <a:extLst>
              <a:ext uri="{FF2B5EF4-FFF2-40B4-BE49-F238E27FC236}">
                <a16:creationId xmlns:a16="http://schemas.microsoft.com/office/drawing/2014/main" id="{C31FEC30-DE52-B8C4-740A-F33D526506B0}"/>
              </a:ext>
            </a:extLst>
          </p:cNvPr>
          <p:cNvGrpSpPr/>
          <p:nvPr/>
        </p:nvGrpSpPr>
        <p:grpSpPr>
          <a:xfrm>
            <a:off x="6124762" y="144432"/>
            <a:ext cx="1203043" cy="1269465"/>
            <a:chOff x="6124762" y="144432"/>
            <a:chExt cx="1203043" cy="1269465"/>
          </a:xfrm>
        </p:grpSpPr>
        <p:sp>
          <p:nvSpPr>
            <p:cNvPr id="15" name="Rectangle 14">
              <a:extLst>
                <a:ext uri="{FF2B5EF4-FFF2-40B4-BE49-F238E27FC236}">
                  <a16:creationId xmlns:a16="http://schemas.microsoft.com/office/drawing/2014/main" id="{0DEE5722-5BF6-DFCF-B09B-A754E2FD086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11A893-B989-4774-4670-4E0370EA5441}"/>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821403-F8F4-AB02-5139-B93E2D7493CA}"/>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71856-2B81-821D-9638-5254675CB337}"/>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488-9269-C265-600D-28B217177098}"/>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91000C-466B-AAEF-36D6-8C4E4E3EC66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D81A07B-AA9F-6680-0022-E75089170728}"/>
                </a:ext>
              </a:extLst>
            </p:cNvPr>
            <p:cNvGrpSpPr/>
            <p:nvPr/>
          </p:nvGrpSpPr>
          <p:grpSpPr>
            <a:xfrm>
              <a:off x="6124762" y="202704"/>
              <a:ext cx="1199911" cy="1179395"/>
              <a:chOff x="6124762" y="202704"/>
              <a:chExt cx="1199911" cy="1179395"/>
            </a:xfrm>
          </p:grpSpPr>
          <p:sp>
            <p:nvSpPr>
              <p:cNvPr id="22" name="Rectangle 21">
                <a:extLst>
                  <a:ext uri="{FF2B5EF4-FFF2-40B4-BE49-F238E27FC236}">
                    <a16:creationId xmlns:a16="http://schemas.microsoft.com/office/drawing/2014/main" id="{BC4B62CB-C436-5EE2-EBD0-671FA4FC4AB6}"/>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16B44547-D88F-E105-C881-08B5A28C14B2}"/>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2299670-29D0-D525-E73D-485506B8D324}"/>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485EC3DE-2E85-6395-E7DF-37BD5DCFAFC1}"/>
              </a:ext>
            </a:extLst>
          </p:cNvPr>
          <p:cNvGrpSpPr/>
          <p:nvPr/>
        </p:nvGrpSpPr>
        <p:grpSpPr>
          <a:xfrm>
            <a:off x="7325759" y="1336944"/>
            <a:ext cx="1203043" cy="1269465"/>
            <a:chOff x="6124762" y="144432"/>
            <a:chExt cx="1203043" cy="1269465"/>
          </a:xfrm>
        </p:grpSpPr>
        <p:sp>
          <p:nvSpPr>
            <p:cNvPr id="94" name="Rectangle 93">
              <a:extLst>
                <a:ext uri="{FF2B5EF4-FFF2-40B4-BE49-F238E27FC236}">
                  <a16:creationId xmlns:a16="http://schemas.microsoft.com/office/drawing/2014/main" id="{BE4597DB-4D9F-23AD-7C1A-A5E2651CE201}"/>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A60373B-F55E-EBFD-3F24-5E751B4BCFFC}"/>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49D74DA-45E3-698F-D365-A79B00FB937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4C01A3C-0D19-3A9A-00E9-DF9519E20F20}"/>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6B16DC8-B677-23FC-AF33-D6D19E4F2E6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72EC1B-1650-1288-5331-3424DE460FCC}"/>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6B80FF3-2F49-DCB8-F887-B8FF75ABDB83}"/>
                </a:ext>
              </a:extLst>
            </p:cNvPr>
            <p:cNvGrpSpPr/>
            <p:nvPr/>
          </p:nvGrpSpPr>
          <p:grpSpPr>
            <a:xfrm>
              <a:off x="6124762" y="217452"/>
              <a:ext cx="1199911" cy="1164647"/>
              <a:chOff x="6124762" y="217452"/>
              <a:chExt cx="1199911" cy="1164647"/>
            </a:xfrm>
          </p:grpSpPr>
          <p:sp>
            <p:nvSpPr>
              <p:cNvPr id="101" name="Rectangle 100">
                <a:extLst>
                  <a:ext uri="{FF2B5EF4-FFF2-40B4-BE49-F238E27FC236}">
                    <a16:creationId xmlns:a16="http://schemas.microsoft.com/office/drawing/2014/main" id="{3E7F1C34-54AF-F601-F4FA-2EAF28457EB7}"/>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9B7FB2C4-AC65-E073-22A0-ECE3B442F981}"/>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4CB19FAC-CDBD-6439-8240-3074CB080312}"/>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410269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21060" y="182315"/>
            <a:ext cx="2572136"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09972" y="2598159"/>
            <a:ext cx="1267397"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4A0F6FB3-9590-0694-1735-3928F46DD6D0}"/>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B30010B3-C212-A234-180D-28D643B69554}"/>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639167-37B7-1AB6-2C6F-13540D932FE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43DACE-9F19-01B1-C1EF-41E2BEBA5E82}"/>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30AAE2-5F1A-F675-FCAA-E7CD643FF78A}"/>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29A29D-CE85-BDF0-C773-5AA92494863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2AF5B0-7D68-D44B-92AD-C5ACB86B5473}"/>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4F42FE-2E8C-A56E-AEB2-C984F8ADA61D}"/>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AB6A8ADC-9005-0A99-D089-0D99EC16D46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FA58A99-F36F-DD3B-4101-1C18864E1AA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E5CE3D4-0032-746B-6F7C-810503D06FEC}"/>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09" name="Group 108">
            <a:extLst>
              <a:ext uri="{FF2B5EF4-FFF2-40B4-BE49-F238E27FC236}">
                <a16:creationId xmlns:a16="http://schemas.microsoft.com/office/drawing/2014/main" id="{EBE3E409-C12B-E7FD-465C-E1C3E927B7F9}"/>
              </a:ext>
            </a:extLst>
          </p:cNvPr>
          <p:cNvGrpSpPr/>
          <p:nvPr/>
        </p:nvGrpSpPr>
        <p:grpSpPr>
          <a:xfrm>
            <a:off x="7325759" y="1336944"/>
            <a:ext cx="1203043" cy="1269465"/>
            <a:chOff x="6124762" y="144432"/>
            <a:chExt cx="1203043" cy="1269465"/>
          </a:xfrm>
        </p:grpSpPr>
        <p:sp>
          <p:nvSpPr>
            <p:cNvPr id="110" name="Rectangle 109">
              <a:extLst>
                <a:ext uri="{FF2B5EF4-FFF2-40B4-BE49-F238E27FC236}">
                  <a16:creationId xmlns:a16="http://schemas.microsoft.com/office/drawing/2014/main" id="{68083D9C-04F6-66EB-FE7E-31B56B5F4638}"/>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1C0038F-A024-EF73-8402-89B2D765BA84}"/>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96CAF1B-F9E2-DB54-0E33-D7C8CEF5D1DD}"/>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36C95A1-79AE-7DB6-34A5-95BDBA3F069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323E83E-F39B-6705-8624-EFA714DD669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926092-BF68-65D6-354F-93E4366894D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85F2A6C9-EE9D-E815-57CC-540D7910DA49}"/>
                </a:ext>
              </a:extLst>
            </p:cNvPr>
            <p:cNvGrpSpPr/>
            <p:nvPr/>
          </p:nvGrpSpPr>
          <p:grpSpPr>
            <a:xfrm>
              <a:off x="6124762" y="217452"/>
              <a:ext cx="1199911" cy="1164647"/>
              <a:chOff x="6124762" y="217452"/>
              <a:chExt cx="1199911" cy="1164647"/>
            </a:xfrm>
          </p:grpSpPr>
          <p:sp>
            <p:nvSpPr>
              <p:cNvPr id="117" name="Rectangle 116">
                <a:extLst>
                  <a:ext uri="{FF2B5EF4-FFF2-40B4-BE49-F238E27FC236}">
                    <a16:creationId xmlns:a16="http://schemas.microsoft.com/office/drawing/2014/main" id="{C17EF459-48DB-1D31-E6A9-EBAA0E87A758}"/>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33E52464-C7F3-574B-F923-3F697204A83A}"/>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EFD724B7-7F30-802D-80CB-4E027FE5350D}"/>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20" name="Group 119">
            <a:extLst>
              <a:ext uri="{FF2B5EF4-FFF2-40B4-BE49-F238E27FC236}">
                <a16:creationId xmlns:a16="http://schemas.microsoft.com/office/drawing/2014/main" id="{E8AAA2E9-AB99-BAB7-B497-71A4BC6AC45F}"/>
              </a:ext>
            </a:extLst>
          </p:cNvPr>
          <p:cNvGrpSpPr/>
          <p:nvPr/>
        </p:nvGrpSpPr>
        <p:grpSpPr>
          <a:xfrm>
            <a:off x="8520073" y="2537640"/>
            <a:ext cx="1203043" cy="1269465"/>
            <a:chOff x="6124762" y="144432"/>
            <a:chExt cx="1203043" cy="1269465"/>
          </a:xfrm>
        </p:grpSpPr>
        <p:sp>
          <p:nvSpPr>
            <p:cNvPr id="121" name="Rectangle 120">
              <a:extLst>
                <a:ext uri="{FF2B5EF4-FFF2-40B4-BE49-F238E27FC236}">
                  <a16:creationId xmlns:a16="http://schemas.microsoft.com/office/drawing/2014/main" id="{0695ED10-27BA-3DA6-1CDE-2943FD8D75E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BC255AD-6434-32AA-61C9-612BE3C5CC25}"/>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C1ADFC0-FE5F-5B0C-AF33-E142E59728A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265CFC7-BE64-B91E-27A2-2D463B73811C}"/>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4E582D6-C84C-4862-5974-D1D1FC9B691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A8A82D1-EC42-0EA3-8520-C72390F06767}"/>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6A146EC-A383-044D-D006-025100C0EB59}"/>
                </a:ext>
              </a:extLst>
            </p:cNvPr>
            <p:cNvGrpSpPr/>
            <p:nvPr/>
          </p:nvGrpSpPr>
          <p:grpSpPr>
            <a:xfrm>
              <a:off x="6124762" y="202704"/>
              <a:ext cx="1199911" cy="1179395"/>
              <a:chOff x="6124762" y="202704"/>
              <a:chExt cx="1199911" cy="1179395"/>
            </a:xfrm>
          </p:grpSpPr>
          <p:sp>
            <p:nvSpPr>
              <p:cNvPr id="128" name="Rectangle 127">
                <a:extLst>
                  <a:ext uri="{FF2B5EF4-FFF2-40B4-BE49-F238E27FC236}">
                    <a16:creationId xmlns:a16="http://schemas.microsoft.com/office/drawing/2014/main" id="{0F0078C2-268A-07DA-E9D8-8470957FBA9F}"/>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697043BD-CEFF-07B2-4A81-60D13E572F2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01AFD929-B4EC-8A67-703F-3B08374F2AE3}"/>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474556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36361" y="182316"/>
            <a:ext cx="2556835"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09972" y="2598160"/>
            <a:ext cx="1267397" cy="123025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A0255290-89D7-1B23-F4E6-1F7B8C29EB48}"/>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2537085E-A7DA-5703-88F4-72EB23A6CE8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37C8C8-F580-16CA-82AC-D0A9CDC85CD7}"/>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4B5632-86E3-6202-7625-090034EE51D0}"/>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115B55-2B6E-EB79-49C8-9FA76894F9A1}"/>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FC0DC5-8611-A240-3988-7CF8D9F547F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EDE9CF-0633-93C8-51FF-1BED2C265F04}"/>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C18BA63-5476-6487-6E70-1341E453CA05}"/>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FC93DC3D-19EA-4BF9-08C5-BE91FA5EB2B7}"/>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D8D228D-1EE1-93A5-7E76-ADC474633C6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F86F687-0FA8-D2F6-BE1E-58EA20A676F2}"/>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57839DEF-8005-55FF-2060-AA279CCDB527}"/>
              </a:ext>
            </a:extLst>
          </p:cNvPr>
          <p:cNvGrpSpPr/>
          <p:nvPr/>
        </p:nvGrpSpPr>
        <p:grpSpPr>
          <a:xfrm>
            <a:off x="7325759" y="1336944"/>
            <a:ext cx="1203043" cy="1269465"/>
            <a:chOff x="6124762" y="144432"/>
            <a:chExt cx="1203043" cy="1269465"/>
          </a:xfrm>
        </p:grpSpPr>
        <p:sp>
          <p:nvSpPr>
            <p:cNvPr id="14" name="Rectangle 13">
              <a:extLst>
                <a:ext uri="{FF2B5EF4-FFF2-40B4-BE49-F238E27FC236}">
                  <a16:creationId xmlns:a16="http://schemas.microsoft.com/office/drawing/2014/main" id="{5215833A-4081-1221-788D-24C4AF1F3F0C}"/>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FB9BED-027D-C026-860F-A09BBC7FCC6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4D0DB5-1135-9144-EAE6-EAE2F05A9EB5}"/>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212B1D-9FBE-B4EB-FBF3-6672061B730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C7E28B-A8E1-B639-31AB-19031AF2D1AF}"/>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57639D-0D03-F613-7144-524DB6F36B7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5B4E3F0-AE19-75E7-9EE2-894DAEBE3074}"/>
                </a:ext>
              </a:extLst>
            </p:cNvPr>
            <p:cNvGrpSpPr/>
            <p:nvPr/>
          </p:nvGrpSpPr>
          <p:grpSpPr>
            <a:xfrm>
              <a:off x="6124762" y="217452"/>
              <a:ext cx="1199911" cy="1164647"/>
              <a:chOff x="6124762" y="217452"/>
              <a:chExt cx="1199911" cy="1164647"/>
            </a:xfrm>
          </p:grpSpPr>
          <p:sp>
            <p:nvSpPr>
              <p:cNvPr id="22" name="Rectangle 21">
                <a:extLst>
                  <a:ext uri="{FF2B5EF4-FFF2-40B4-BE49-F238E27FC236}">
                    <a16:creationId xmlns:a16="http://schemas.microsoft.com/office/drawing/2014/main" id="{645CB3DD-B614-FDE6-094C-7171B2039110}"/>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A2FF6F2-45EE-EB52-3C88-2A95607DF8C0}"/>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170960CD-6CC2-3F83-33F4-43788BFF6B38}"/>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51C8AEB4-1514-AFB0-8DD7-56A24B986F00}"/>
              </a:ext>
            </a:extLst>
          </p:cNvPr>
          <p:cNvGrpSpPr/>
          <p:nvPr/>
        </p:nvGrpSpPr>
        <p:grpSpPr>
          <a:xfrm>
            <a:off x="8520073" y="2537640"/>
            <a:ext cx="1203043" cy="1269465"/>
            <a:chOff x="6124762" y="144432"/>
            <a:chExt cx="1203043" cy="1269465"/>
          </a:xfrm>
        </p:grpSpPr>
        <p:sp>
          <p:nvSpPr>
            <p:cNvPr id="32" name="Rectangle 31">
              <a:extLst>
                <a:ext uri="{FF2B5EF4-FFF2-40B4-BE49-F238E27FC236}">
                  <a16:creationId xmlns:a16="http://schemas.microsoft.com/office/drawing/2014/main" id="{F65B717A-BB21-76E9-6FD6-3CD67696A3F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4E039F-DCE9-2803-9FA0-8FC41150CB30}"/>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1503B7-962C-3BBB-5963-1CF673D091A9}"/>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85EAE5F-D600-9727-05B0-E41F7DBFEDF2}"/>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11D3B1-7365-1A13-80BB-B0C62BF09D3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230A46-8386-E177-8629-2DDC88D39F8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CE65B3A2-B24A-AD36-28AC-D84072E54F74}"/>
                </a:ext>
              </a:extLst>
            </p:cNvPr>
            <p:cNvGrpSpPr/>
            <p:nvPr/>
          </p:nvGrpSpPr>
          <p:grpSpPr>
            <a:xfrm>
              <a:off x="6124762" y="202704"/>
              <a:ext cx="1199911" cy="1179395"/>
              <a:chOff x="6124762" y="202704"/>
              <a:chExt cx="1199911" cy="1179395"/>
            </a:xfrm>
          </p:grpSpPr>
          <p:sp>
            <p:nvSpPr>
              <p:cNvPr id="91" name="Rectangle 90">
                <a:extLst>
                  <a:ext uri="{FF2B5EF4-FFF2-40B4-BE49-F238E27FC236}">
                    <a16:creationId xmlns:a16="http://schemas.microsoft.com/office/drawing/2014/main" id="{BB162228-2289-89E6-E6ED-FB2AE4852A8D}"/>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628059CA-8BA6-8C1E-2321-C306BB37E1F5}"/>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DA4D09E8-3D9C-48ED-788D-04F71F209940}"/>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3B6FA1DC-ED47-6A10-EBAB-5C632A8B2499}"/>
              </a:ext>
            </a:extLst>
          </p:cNvPr>
          <p:cNvGrpSpPr/>
          <p:nvPr/>
        </p:nvGrpSpPr>
        <p:grpSpPr>
          <a:xfrm>
            <a:off x="9717776" y="3744723"/>
            <a:ext cx="1203043" cy="1269465"/>
            <a:chOff x="6124762" y="144432"/>
            <a:chExt cx="1203043" cy="1269465"/>
          </a:xfrm>
        </p:grpSpPr>
        <p:sp>
          <p:nvSpPr>
            <p:cNvPr id="95" name="Rectangle 94">
              <a:extLst>
                <a:ext uri="{FF2B5EF4-FFF2-40B4-BE49-F238E27FC236}">
                  <a16:creationId xmlns:a16="http://schemas.microsoft.com/office/drawing/2014/main" id="{34B6185A-2791-6D85-331C-9F1041BECAF2}"/>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5BE2B95-7C68-8A3B-BFF8-8A29DBF7D11F}"/>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C3D06E0-FFD1-CF5B-25F2-7C5A3F9C44D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6B8A4D7-F033-3F9D-5968-C75BF73029C5}"/>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39355AC-CC28-5109-D5DD-2DC437AE189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DAA2E0C-3692-9317-B44A-4E826399A76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BAA16556-5339-C330-A178-E552764563E9}"/>
                </a:ext>
              </a:extLst>
            </p:cNvPr>
            <p:cNvGrpSpPr/>
            <p:nvPr/>
          </p:nvGrpSpPr>
          <p:grpSpPr>
            <a:xfrm>
              <a:off x="6124762" y="202704"/>
              <a:ext cx="1199911" cy="1179395"/>
              <a:chOff x="6124762" y="202704"/>
              <a:chExt cx="1199911" cy="1179395"/>
            </a:xfrm>
          </p:grpSpPr>
          <p:sp>
            <p:nvSpPr>
              <p:cNvPr id="102" name="Rectangle 101">
                <a:extLst>
                  <a:ext uri="{FF2B5EF4-FFF2-40B4-BE49-F238E27FC236}">
                    <a16:creationId xmlns:a16="http://schemas.microsoft.com/office/drawing/2014/main" id="{CEB396F5-AD1C-2ACF-132E-5F3D6477E5D6}"/>
                  </a:ext>
                </a:extLst>
              </p:cNvPr>
              <p:cNvSpPr/>
              <p:nvPr/>
            </p:nvSpPr>
            <p:spPr>
              <a:xfrm>
                <a:off x="6124762" y="202704"/>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8BB8E27-9117-F3E2-F6A4-22EDDD71939B}"/>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882008F7-264A-5DC3-FFBA-C0A260FB424A}"/>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105" name="Rectangle 104">
            <a:extLst>
              <a:ext uri="{FF2B5EF4-FFF2-40B4-BE49-F238E27FC236}">
                <a16:creationId xmlns:a16="http://schemas.microsoft.com/office/drawing/2014/main" id="{8E8D0411-0C79-B26E-1D3A-E6BD168B78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75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Between viewing durations, data are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3" name="Rectangle 2">
            <a:extLst>
              <a:ext uri="{FF2B5EF4-FFF2-40B4-BE49-F238E27FC236}">
                <a16:creationId xmlns:a16="http://schemas.microsoft.com/office/drawing/2014/main" id="{F36BF0BE-CCDE-D842-8CEF-056386D26BAF}"/>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2BE81F7-0610-B982-0908-AA3C0F7E7F3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147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6414736" y="-155490"/>
            <a:ext cx="4997334" cy="1883601"/>
          </a:xfrm>
        </p:spPr>
        <p:txBody>
          <a:bodyPr>
            <a:normAutofit/>
          </a:bodyPr>
          <a:lstStyle/>
          <a:p>
            <a:r>
              <a:rPr lang="en-US" sz="2800" dirty="0"/>
              <a:t>How far away is the hill behind the astronaut?</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B89192F-B741-80B1-CC17-406DEA1D76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075765" y="1386937"/>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D4B22152-8073-FD75-6C7F-2A755FFF2776}"/>
              </a:ext>
            </a:extLst>
          </p:cNvPr>
          <p:cNvPicPr>
            <a:picLocks noGrp="1" noChangeAspect="1"/>
          </p:cNvPicPr>
          <p:nvPr>
            <p:ph idx="1"/>
          </p:nvPr>
        </p:nvPicPr>
        <p:blipFill>
          <a:blip r:embed="rId4"/>
          <a:stretch>
            <a:fillRect/>
          </a:stretch>
        </p:blipFill>
        <p:spPr>
          <a:xfrm>
            <a:off x="6414736" y="1386936"/>
            <a:ext cx="4997334" cy="5066741"/>
          </a:xfrm>
        </p:spPr>
      </p:pic>
      <p:sp>
        <p:nvSpPr>
          <p:cNvPr id="8" name="Title 1">
            <a:extLst>
              <a:ext uri="{FF2B5EF4-FFF2-40B4-BE49-F238E27FC236}">
                <a16:creationId xmlns:a16="http://schemas.microsoft.com/office/drawing/2014/main" id="{0DA6E156-A34A-4CBD-1CA1-7462F15111B8}"/>
              </a:ext>
            </a:extLst>
          </p:cNvPr>
          <p:cNvSpPr txBox="1">
            <a:spLocks/>
          </p:cNvSpPr>
          <p:nvPr/>
        </p:nvSpPr>
        <p:spPr>
          <a:xfrm>
            <a:off x="1075765" y="-155490"/>
            <a:ext cx="4701500" cy="1883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far away is the house at the end of the road?</a:t>
            </a:r>
          </a:p>
        </p:txBody>
      </p:sp>
    </p:spTree>
    <p:extLst>
      <p:ext uri="{BB962C8B-B14F-4D97-AF65-F5344CB8AC3E}">
        <p14:creationId xmlns:p14="http://schemas.microsoft.com/office/powerpoint/2010/main" val="2072248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Supplementary Slides</a:t>
            </a:r>
          </a:p>
        </p:txBody>
      </p:sp>
    </p:spTree>
    <p:extLst>
      <p:ext uri="{BB962C8B-B14F-4D97-AF65-F5344CB8AC3E}">
        <p14:creationId xmlns:p14="http://schemas.microsoft.com/office/powerpoint/2010/main" val="2964044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5F9E89-56AB-E92B-5DEF-DA7657ED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
          <a:stretch/>
        </p:blipFill>
        <p:spPr bwMode="auto">
          <a:xfrm>
            <a:off x="6532408" y="914400"/>
            <a:ext cx="5356497" cy="5372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bedroom&#10;&#10;Description automatically generated">
            <a:extLst>
              <a:ext uri="{FF2B5EF4-FFF2-40B4-BE49-F238E27FC236}">
                <a16:creationId xmlns:a16="http://schemas.microsoft.com/office/drawing/2014/main" id="{8ED4CDBC-FABD-099A-42A6-D74E29ABB2DA}"/>
              </a:ext>
            </a:extLst>
          </p:cNvPr>
          <p:cNvPicPr>
            <a:picLocks noChangeAspect="1"/>
          </p:cNvPicPr>
          <p:nvPr/>
        </p:nvPicPr>
        <p:blipFill>
          <a:blip r:embed="rId3"/>
          <a:stretch>
            <a:fillRect/>
          </a:stretch>
        </p:blipFill>
        <p:spPr>
          <a:xfrm>
            <a:off x="345625" y="2442823"/>
            <a:ext cx="5154996" cy="3742668"/>
          </a:xfrm>
          <a:prstGeom prst="rect">
            <a:avLst/>
          </a:prstGeom>
        </p:spPr>
      </p:pic>
      <p:sp>
        <p:nvSpPr>
          <p:cNvPr id="5" name="Title 1">
            <a:extLst>
              <a:ext uri="{FF2B5EF4-FFF2-40B4-BE49-F238E27FC236}">
                <a16:creationId xmlns:a16="http://schemas.microsoft.com/office/drawing/2014/main" id="{4389A2D2-8A84-F312-56D5-8E9CB7BBA12C}"/>
              </a:ext>
            </a:extLst>
          </p:cNvPr>
          <p:cNvSpPr>
            <a:spLocks noGrp="1"/>
          </p:cNvSpPr>
          <p:nvPr>
            <p:ph type="title"/>
          </p:nvPr>
        </p:nvSpPr>
        <p:spPr>
          <a:xfrm>
            <a:off x="345625" y="341061"/>
            <a:ext cx="6565538" cy="1511801"/>
          </a:xfrm>
        </p:spPr>
        <p:txBody>
          <a:bodyPr>
            <a:noAutofit/>
          </a:bodyPr>
          <a:lstStyle/>
          <a:p>
            <a:r>
              <a:rPr lang="en-US" sz="3800" dirty="0"/>
              <a:t>Scenes with more ground plane, result in </a:t>
            </a:r>
            <a:r>
              <a:rPr lang="en-US" sz="3800" b="1" dirty="0"/>
              <a:t>underestimation of depth </a:t>
            </a:r>
            <a:r>
              <a:rPr lang="en-US" sz="3800" dirty="0"/>
              <a:t>at all viewing durations</a:t>
            </a:r>
          </a:p>
        </p:txBody>
      </p:sp>
    </p:spTree>
    <p:extLst>
      <p:ext uri="{BB962C8B-B14F-4D97-AF65-F5344CB8AC3E}">
        <p14:creationId xmlns:p14="http://schemas.microsoft.com/office/powerpoint/2010/main" val="346204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3496660"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1000948"/>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626474" y="998098"/>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3346669" y="1046244"/>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13382</TotalTime>
  <Words>8468</Words>
  <Application>Microsoft Macintosh PowerPoint</Application>
  <PresentationFormat>Widescreen</PresentationFormat>
  <Paragraphs>1650</Paragraphs>
  <Slides>86</Slides>
  <Notes>69</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Judgments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Discrimination Performance</vt:lpstr>
      <vt:lpstr>Discrimination Performance</vt:lpstr>
      <vt:lpstr>Discrimination Performance</vt:lpstr>
      <vt:lpstr>PowerPoint Presentation</vt:lpstr>
      <vt:lpstr>Verbal Judgment Linear Models </vt:lpstr>
      <vt:lpstr>Verbal Judgment Linear Models </vt:lpstr>
      <vt:lpstr>Verbal Judgment Linear Models </vt:lpstr>
      <vt:lpstr>PowerPoint Presentation</vt:lpstr>
      <vt:lpstr>PowerPoint Presentation</vt:lpstr>
      <vt:lpstr>Do verbal judgments predict discrimination accuracy?</vt:lpstr>
      <vt:lpstr>Do verbal judgments predict discrimination accuracy?</vt:lpstr>
      <vt:lpstr>Do verbal judgments predict discrimination accuracy?</vt:lpstr>
      <vt:lpstr>Do verbal judgments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Supplementary Slides</vt:lpstr>
      <vt:lpstr>Scenes with more ground plane, result in underestimation of depth at all viewing durations</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648</cp:revision>
  <dcterms:created xsi:type="dcterms:W3CDTF">2022-11-02T18:51:21Z</dcterms:created>
  <dcterms:modified xsi:type="dcterms:W3CDTF">2022-11-16T04:35:58Z</dcterms:modified>
</cp:coreProperties>
</file>